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Muli" charset="1" panose="00000500000000000000"/>
      <p:regular r:id="rId24"/>
    </p:embeddedFont>
    <p:embeddedFont>
      <p:font typeface="Muli Ultra-Bold" charset="1" panose="00000900000000000000"/>
      <p:regular r:id="rId25"/>
    </p:embeddedFont>
    <p:embeddedFont>
      <p:font typeface="Arcade Gamer" charset="1" panose="00000000000000000000"/>
      <p:regular r:id="rId26"/>
    </p:embeddedFont>
    <p:embeddedFont>
      <p:font typeface="Muli Semi-Bold" charset="1" panose="00000700000000000000"/>
      <p:regular r:id="rId27"/>
    </p:embeddedFont>
    <p:embeddedFont>
      <p:font typeface="Muli Bold" charset="1" panose="000008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7.png" Type="http://schemas.openxmlformats.org/officeDocument/2006/relationships/image"/><Relationship Id="rId4" Target="../media/image28.png" Type="http://schemas.openxmlformats.org/officeDocument/2006/relationships/image"/><Relationship Id="rId5" Target="../media/image2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2.png" Type="http://schemas.openxmlformats.org/officeDocument/2006/relationships/image"/><Relationship Id="rId4" Target="../media/image3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14" Target="../media/image15.png" Type="http://schemas.openxmlformats.org/officeDocument/2006/relationships/image"/><Relationship Id="rId15" Target="../media/image16.svg" Type="http://schemas.openxmlformats.org/officeDocument/2006/relationships/image"/><Relationship Id="rId16" Target="../media/image17.png" Type="http://schemas.openxmlformats.org/officeDocument/2006/relationships/image"/><Relationship Id="rId17" Target="../media/image18.svg" Type="http://schemas.openxmlformats.org/officeDocument/2006/relationships/image"/><Relationship Id="rId18" Target="../media/image19.png" Type="http://schemas.openxmlformats.org/officeDocument/2006/relationships/image"/><Relationship Id="rId19" Target="../media/image20.svg" Type="http://schemas.openxmlformats.org/officeDocument/2006/relationships/image"/><Relationship Id="rId2" Target="../media/image3.png" Type="http://schemas.openxmlformats.org/officeDocument/2006/relationships/image"/><Relationship Id="rId20" Target="../media/image21.png" Type="http://schemas.openxmlformats.org/officeDocument/2006/relationships/image"/><Relationship Id="rId21" Target="../media/image22.sv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711372" y="1028700"/>
            <a:ext cx="9235435" cy="8229600"/>
            <a:chOff x="0" y="0"/>
            <a:chExt cx="12313913" cy="10972800"/>
          </a:xfrm>
        </p:grpSpPr>
        <p:grpSp>
          <p:nvGrpSpPr>
            <p:cNvPr name="Group 3" id="3"/>
            <p:cNvGrpSpPr/>
            <p:nvPr/>
          </p:nvGrpSpPr>
          <p:grpSpPr>
            <a:xfrm rot="0">
              <a:off x="0" y="0"/>
              <a:ext cx="8816962" cy="8816962"/>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name="Freeform 5" id="5"/>
            <p:cNvSpPr/>
            <p:nvPr/>
          </p:nvSpPr>
          <p:spPr>
            <a:xfrm flipH="false" flipV="false" rot="0">
              <a:off x="4270524" y="8181074"/>
              <a:ext cx="8043389" cy="2791726"/>
            </a:xfrm>
            <a:custGeom>
              <a:avLst/>
              <a:gdLst/>
              <a:ahLst/>
              <a:cxnLst/>
              <a:rect r="r" b="b" t="t" l="l"/>
              <a:pathLst>
                <a:path h="2791726" w="8043389">
                  <a:moveTo>
                    <a:pt x="0" y="0"/>
                  </a:moveTo>
                  <a:lnTo>
                    <a:pt x="8043389" y="0"/>
                  </a:lnTo>
                  <a:lnTo>
                    <a:pt x="8043389" y="2791726"/>
                  </a:lnTo>
                  <a:lnTo>
                    <a:pt x="0" y="2791726"/>
                  </a:lnTo>
                  <a:lnTo>
                    <a:pt x="0" y="0"/>
                  </a:lnTo>
                  <a:close/>
                </a:path>
              </a:pathLst>
            </a:custGeom>
            <a:blipFill>
              <a:blip r:embed="rId2">
                <a:alphaModFix amt="51000"/>
              </a:blip>
              <a:stretch>
                <a:fillRect l="0" t="0" r="0" b="0"/>
              </a:stretch>
            </a:blipFill>
          </p:spPr>
        </p:sp>
        <p:sp>
          <p:nvSpPr>
            <p:cNvPr name="Freeform 6" id="6"/>
            <p:cNvSpPr/>
            <p:nvPr/>
          </p:nvSpPr>
          <p:spPr>
            <a:xfrm flipH="true" flipV="false" rot="0">
              <a:off x="892211" y="624687"/>
              <a:ext cx="9699122" cy="10024933"/>
            </a:xfrm>
            <a:custGeom>
              <a:avLst/>
              <a:gdLst/>
              <a:ahLst/>
              <a:cxnLst/>
              <a:rect r="r" b="b" t="t" l="l"/>
              <a:pathLst>
                <a:path h="10024933" w="9699122">
                  <a:moveTo>
                    <a:pt x="9699123" y="0"/>
                  </a:moveTo>
                  <a:lnTo>
                    <a:pt x="0" y="0"/>
                  </a:lnTo>
                  <a:lnTo>
                    <a:pt x="0" y="10024932"/>
                  </a:lnTo>
                  <a:lnTo>
                    <a:pt x="9699123" y="10024932"/>
                  </a:lnTo>
                  <a:lnTo>
                    <a:pt x="9699123" y="0"/>
                  </a:lnTo>
                  <a:close/>
                </a:path>
              </a:pathLst>
            </a:custGeom>
            <a:blipFill>
              <a:blip r:embed="rId3"/>
              <a:stretch>
                <a:fillRect l="0" t="0" r="0" b="0"/>
              </a:stretch>
            </a:blipFill>
          </p:spPr>
        </p:sp>
      </p:grpSp>
      <p:grpSp>
        <p:nvGrpSpPr>
          <p:cNvPr name="Group 7" id="7"/>
          <p:cNvGrpSpPr/>
          <p:nvPr/>
        </p:nvGrpSpPr>
        <p:grpSpPr>
          <a:xfrm rot="0">
            <a:off x="5648325" y="8190415"/>
            <a:ext cx="825500" cy="825500"/>
            <a:chOff x="0" y="0"/>
            <a:chExt cx="1100667" cy="1100667"/>
          </a:xfrm>
        </p:grpSpPr>
        <p:grpSp>
          <p:nvGrpSpPr>
            <p:cNvPr name="Group 8" id="8"/>
            <p:cNvGrpSpPr/>
            <p:nvPr/>
          </p:nvGrpSpPr>
          <p:grpSpPr>
            <a:xfrm rot="0">
              <a:off x="0" y="0"/>
              <a:ext cx="1100667" cy="1100667"/>
              <a:chOff x="0" y="0"/>
              <a:chExt cx="660400" cy="660400"/>
            </a:xfrm>
          </p:grpSpPr>
          <p:sp>
            <p:nvSpPr>
              <p:cNvPr name="Freeform 9" id="9"/>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10" id="10"/>
            <p:cNvGrpSpPr/>
            <p:nvPr/>
          </p:nvGrpSpPr>
          <p:grpSpPr>
            <a:xfrm rot="-5400000">
              <a:off x="436385" y="452780"/>
              <a:ext cx="290178" cy="195107"/>
              <a:chOff x="0" y="0"/>
              <a:chExt cx="1930400" cy="1297940"/>
            </a:xfrm>
          </p:grpSpPr>
          <p:sp>
            <p:nvSpPr>
              <p:cNvPr name="Freeform 11" id="11"/>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TextBox 12" id="12"/>
          <p:cNvSpPr txBox="true"/>
          <p:nvPr/>
        </p:nvSpPr>
        <p:spPr>
          <a:xfrm rot="0">
            <a:off x="1028700" y="8326303"/>
            <a:ext cx="3969266" cy="689611"/>
          </a:xfrm>
          <a:prstGeom prst="rect">
            <a:avLst/>
          </a:prstGeom>
        </p:spPr>
        <p:txBody>
          <a:bodyPr anchor="t" rtlCol="false" tIns="0" lIns="0" bIns="0" rIns="0">
            <a:spAutoFit/>
          </a:bodyPr>
          <a:lstStyle/>
          <a:p>
            <a:pPr algn="l">
              <a:lnSpc>
                <a:spcPts val="5564"/>
              </a:lnSpc>
            </a:pPr>
            <a:r>
              <a:rPr lang="en-US" sz="3974">
                <a:solidFill>
                  <a:srgbClr val="0E2C4B"/>
                </a:solidFill>
                <a:latin typeface="Muli"/>
                <a:ea typeface="Muli"/>
                <a:cs typeface="Muli"/>
                <a:sym typeface="Muli"/>
              </a:rPr>
              <a:t>Nhóm 10</a:t>
            </a:r>
          </a:p>
        </p:txBody>
      </p:sp>
      <p:grpSp>
        <p:nvGrpSpPr>
          <p:cNvPr name="Group 13" id="13"/>
          <p:cNvGrpSpPr/>
          <p:nvPr/>
        </p:nvGrpSpPr>
        <p:grpSpPr>
          <a:xfrm rot="0">
            <a:off x="1028700" y="3100753"/>
            <a:ext cx="6873643" cy="3026806"/>
            <a:chOff x="0" y="0"/>
            <a:chExt cx="9164858" cy="4035742"/>
          </a:xfrm>
        </p:grpSpPr>
        <p:sp>
          <p:nvSpPr>
            <p:cNvPr name="TextBox 14" id="14"/>
            <p:cNvSpPr txBox="true"/>
            <p:nvPr/>
          </p:nvSpPr>
          <p:spPr>
            <a:xfrm rot="0">
              <a:off x="0" y="1392237"/>
              <a:ext cx="9164858" cy="1546225"/>
            </a:xfrm>
            <a:prstGeom prst="rect">
              <a:avLst/>
            </a:prstGeom>
          </p:spPr>
          <p:txBody>
            <a:bodyPr anchor="t" rtlCol="false" tIns="0" lIns="0" bIns="0" rIns="0">
              <a:spAutoFit/>
            </a:bodyPr>
            <a:lstStyle/>
            <a:p>
              <a:pPr algn="l">
                <a:lnSpc>
                  <a:spcPts val="9119"/>
                </a:lnSpc>
              </a:pPr>
              <a:r>
                <a:rPr lang="en-US" sz="7599" b="true">
                  <a:solidFill>
                    <a:srgbClr val="F36825"/>
                  </a:solidFill>
                  <a:latin typeface="Muli Ultra-Bold"/>
                  <a:ea typeface="Muli Ultra-Bold"/>
                  <a:cs typeface="Muli Ultra-Bold"/>
                  <a:sym typeface="Muli Ultra-Bold"/>
                </a:rPr>
                <a:t>Báo cáo đồ án</a:t>
              </a:r>
            </a:p>
          </p:txBody>
        </p:sp>
        <p:sp>
          <p:nvSpPr>
            <p:cNvPr name="TextBox 15" id="15"/>
            <p:cNvSpPr txBox="true"/>
            <p:nvPr/>
          </p:nvSpPr>
          <p:spPr>
            <a:xfrm rot="0">
              <a:off x="0" y="-66675"/>
              <a:ext cx="7250006" cy="795655"/>
            </a:xfrm>
            <a:prstGeom prst="rect">
              <a:avLst/>
            </a:prstGeom>
          </p:spPr>
          <p:txBody>
            <a:bodyPr anchor="t" rtlCol="false" tIns="0" lIns="0" bIns="0" rIns="0">
              <a:spAutoFit/>
            </a:bodyPr>
            <a:lstStyle/>
            <a:p>
              <a:pPr algn="l">
                <a:lnSpc>
                  <a:spcPts val="5039"/>
                </a:lnSpc>
              </a:pPr>
              <a:r>
                <a:rPr lang="en-US" sz="3599" b="true">
                  <a:solidFill>
                    <a:srgbClr val="0E2C4B"/>
                  </a:solidFill>
                  <a:latin typeface="Muli Ultra-Bold"/>
                  <a:ea typeface="Muli Ultra-Bold"/>
                  <a:cs typeface="Muli Ultra-Bold"/>
                  <a:sym typeface="Muli Ultra-Bold"/>
                </a:rPr>
                <a:t>Trí tuệ nhân tạo</a:t>
              </a:r>
            </a:p>
          </p:txBody>
        </p:sp>
      </p:gr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33683" y="447675"/>
            <a:ext cx="16924854" cy="581025"/>
          </a:xfrm>
          <a:prstGeom prst="rect">
            <a:avLst/>
          </a:prstGeom>
        </p:spPr>
        <p:txBody>
          <a:bodyPr anchor="t" rtlCol="false" tIns="0" lIns="0" bIns="0" rIns="0">
            <a:spAutoFit/>
          </a:bodyPr>
          <a:lstStyle/>
          <a:p>
            <a:pPr algn="l">
              <a:lnSpc>
                <a:spcPts val="4500"/>
              </a:lnSpc>
            </a:pPr>
            <a:r>
              <a:rPr lang="en-US" sz="3750" b="true">
                <a:solidFill>
                  <a:srgbClr val="0E2C4B"/>
                </a:solidFill>
                <a:latin typeface="Muli Bold"/>
                <a:ea typeface="Muli Bold"/>
                <a:cs typeface="Muli Bold"/>
                <a:sym typeface="Muli Bold"/>
              </a:rPr>
              <a:t>Cách tiếp cận CSP cho 8-Puzzle</a:t>
            </a:r>
          </a:p>
        </p:txBody>
      </p:sp>
      <p:sp>
        <p:nvSpPr>
          <p:cNvPr name="TextBox 3" id="3"/>
          <p:cNvSpPr txBox="true"/>
          <p:nvPr/>
        </p:nvSpPr>
        <p:spPr>
          <a:xfrm rot="0">
            <a:off x="833683" y="1718890"/>
            <a:ext cx="16924854" cy="6792070"/>
          </a:xfrm>
          <a:prstGeom prst="rect">
            <a:avLst/>
          </a:prstGeom>
        </p:spPr>
        <p:txBody>
          <a:bodyPr anchor="t" rtlCol="false" tIns="0" lIns="0" bIns="0" rIns="0">
            <a:spAutoFit/>
          </a:bodyPr>
          <a:lstStyle/>
          <a:p>
            <a:pPr algn="l" marL="641369" indent="-320684" lvl="1">
              <a:lnSpc>
                <a:spcPts val="4158"/>
              </a:lnSpc>
              <a:buFont typeface="Arial"/>
              <a:buChar char="•"/>
            </a:pPr>
            <a:r>
              <a:rPr lang="en-US" sz="2970">
                <a:solidFill>
                  <a:srgbClr val="0E2C4B"/>
                </a:solidFill>
                <a:latin typeface="Muli"/>
                <a:ea typeface="Muli"/>
                <a:cs typeface="Muli"/>
                <a:sym typeface="Muli"/>
              </a:rPr>
              <a:t>Khở</a:t>
            </a:r>
            <a:r>
              <a:rPr lang="en-US" sz="2970">
                <a:solidFill>
                  <a:srgbClr val="0E2C4B"/>
                </a:solidFill>
                <a:latin typeface="Muli"/>
                <a:ea typeface="Muli"/>
                <a:cs typeface="Muli"/>
                <a:sym typeface="Muli"/>
              </a:rPr>
              <a:t>i tạo: Xét 3 biến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với miền giá trị ban đầu cho mỗi biến là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Hàng đợi được khởi tạo với tất cả các cặp cung giữa các biến.</a:t>
            </a:r>
          </a:p>
          <a:p>
            <a:pPr algn="l" marL="641369" indent="-320684" lvl="1">
              <a:lnSpc>
                <a:spcPts val="4158"/>
              </a:lnSpc>
              <a:buFont typeface="Arial"/>
              <a:buChar char="•"/>
            </a:pPr>
            <a:r>
              <a:rPr lang="en-US" sz="2970">
                <a:solidFill>
                  <a:srgbClr val="0E2C4B"/>
                </a:solidFill>
                <a:latin typeface="Muli"/>
                <a:ea typeface="Muli"/>
                <a:cs typeface="Muli"/>
                <a:sym typeface="Muli"/>
              </a:rPr>
              <a:t>Thu hẹp miền: Giả sử miền của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bị thu hẹp còn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a:t>
            </a:r>
          </a:p>
          <a:p>
            <a:pPr algn="l" marL="641369" indent="-320684" lvl="1">
              <a:lnSpc>
                <a:spcPts val="4158"/>
              </a:lnSpc>
              <a:buFont typeface="Arial"/>
              <a:buChar char="•"/>
            </a:pPr>
            <a:r>
              <a:rPr lang="en-US" sz="2970">
                <a:solidFill>
                  <a:srgbClr val="0E2C4B"/>
                </a:solidFill>
                <a:latin typeface="Muli"/>
                <a:ea typeface="Muli"/>
                <a:cs typeface="Muli"/>
                <a:sym typeface="Muli"/>
              </a:rPr>
              <a:t>Lan truyền ràng buộc:Khi xét cung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vì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phải khác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(đang là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giá trị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bị loại khỏi miền của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Miền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trở thành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p>
          <a:p>
            <a:pPr algn="l" marL="641369" indent="-320684" lvl="1">
              <a:lnSpc>
                <a:spcPts val="4158"/>
              </a:lnSpc>
              <a:buFont typeface="Arial"/>
              <a:buChar char="•"/>
            </a:pPr>
            <a:r>
              <a:rPr lang="en-US" sz="2970">
                <a:solidFill>
                  <a:srgbClr val="0E2C4B"/>
                </a:solidFill>
                <a:latin typeface="Muli"/>
                <a:ea typeface="Muli"/>
                <a:cs typeface="Muli"/>
                <a:sym typeface="Muli"/>
              </a:rPr>
              <a:t>Tương tự, khi xét cung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giá trị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cũng bị loại khỏi miền của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Miền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trở thành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p>
          <a:p>
            <a:pPr algn="l" marL="641369" indent="-320684" lvl="1">
              <a:lnSpc>
                <a:spcPts val="4158"/>
              </a:lnSpc>
              <a:buFont typeface="Arial"/>
              <a:buChar char="•"/>
            </a:pPr>
            <a:r>
              <a:rPr lang="en-US" sz="2970">
                <a:solidFill>
                  <a:srgbClr val="0E2C4B"/>
                </a:solidFill>
                <a:latin typeface="Muli"/>
                <a:ea typeface="Muli"/>
                <a:cs typeface="Muli"/>
                <a:sym typeface="Muli"/>
              </a:rPr>
              <a:t>Kiểm tra các cung khác: Tiếp theo, xét cung (</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với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và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Với mỗi giá trị trong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(ví dụ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luôn tìm được một giá trị tương ứng trong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(ví dụ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sao cho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khác </a:t>
            </a:r>
            <a:r>
              <a:rPr lang="en-US" sz="2970">
                <a:solidFill>
                  <a:srgbClr val="0E2C4B"/>
                </a:solidFill>
                <a:latin typeface="Muli"/>
                <a:ea typeface="Muli"/>
                <a:cs typeface="Muli"/>
                <a:sym typeface="Muli"/>
              </a:rPr>
              <a:t>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Do đó, miền </a:t>
            </a:r>
            <a:r>
              <a:rPr lang="en-US" sz="2970">
                <a:solidFill>
                  <a:srgbClr val="0E2C4B"/>
                </a:solidFill>
                <a:latin typeface="Muli"/>
                <a:ea typeface="Muli"/>
                <a:cs typeface="Muli"/>
                <a:sym typeface="Muli"/>
              </a:rPr>
              <a:t>D</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không thay đổi sau bước này.</a:t>
            </a:r>
          </a:p>
          <a:p>
            <a:pPr algn="l" marL="641369" indent="-320684" lvl="1">
              <a:lnSpc>
                <a:spcPts val="4158"/>
              </a:lnSpc>
              <a:buFont typeface="Arial"/>
              <a:buChar char="•"/>
            </a:pPr>
            <a:r>
              <a:rPr lang="en-US" sz="2970">
                <a:solidFill>
                  <a:srgbClr val="0E2C4B"/>
                </a:solidFill>
                <a:latin typeface="Muli"/>
                <a:ea typeface="Muli"/>
                <a:cs typeface="Muli"/>
                <a:sym typeface="Muli"/>
              </a:rPr>
              <a:t>Kết thúc: Quá trình này tiếp tục cho đến khi hàng đợi rỗng. Nếu không có miền nào trở thành rỗng, bài toán đạt được tính nhất quán cung.</a:t>
            </a:r>
          </a:p>
          <a:p>
            <a:pPr algn="l">
              <a:lnSpc>
                <a:spcPts val="4158"/>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56524" y="1820079"/>
            <a:ext cx="9731476" cy="7896560"/>
            <a:chOff x="0" y="0"/>
            <a:chExt cx="12975301" cy="10528746"/>
          </a:xfrm>
        </p:grpSpPr>
        <p:sp>
          <p:nvSpPr>
            <p:cNvPr name="Freeform 3" id="3"/>
            <p:cNvSpPr/>
            <p:nvPr/>
          </p:nvSpPr>
          <p:spPr>
            <a:xfrm flipH="false" flipV="false" rot="0">
              <a:off x="4931912" y="7737020"/>
              <a:ext cx="8043389" cy="2791726"/>
            </a:xfrm>
            <a:custGeom>
              <a:avLst/>
              <a:gdLst/>
              <a:ahLst/>
              <a:cxnLst/>
              <a:rect r="r" b="b" t="t" l="l"/>
              <a:pathLst>
                <a:path h="2791726" w="8043389">
                  <a:moveTo>
                    <a:pt x="0" y="0"/>
                  </a:moveTo>
                  <a:lnTo>
                    <a:pt x="8043389" y="0"/>
                  </a:lnTo>
                  <a:lnTo>
                    <a:pt x="8043389" y="2791726"/>
                  </a:lnTo>
                  <a:lnTo>
                    <a:pt x="0" y="2791726"/>
                  </a:lnTo>
                  <a:lnTo>
                    <a:pt x="0" y="0"/>
                  </a:lnTo>
                  <a:close/>
                </a:path>
              </a:pathLst>
            </a:custGeom>
            <a:blipFill>
              <a:blip r:embed="rId2">
                <a:alphaModFix amt="51000"/>
              </a:blip>
              <a:stretch>
                <a:fillRect l="0" t="0" r="0" b="0"/>
              </a:stretch>
            </a:blipFill>
          </p:spPr>
        </p:sp>
        <p:sp>
          <p:nvSpPr>
            <p:cNvPr name="Freeform 4" id="4"/>
            <p:cNvSpPr/>
            <p:nvPr/>
          </p:nvSpPr>
          <p:spPr>
            <a:xfrm flipH="true" flipV="false" rot="0">
              <a:off x="0" y="8511403"/>
              <a:ext cx="4931912" cy="1711784"/>
            </a:xfrm>
            <a:custGeom>
              <a:avLst/>
              <a:gdLst/>
              <a:ahLst/>
              <a:cxnLst/>
              <a:rect r="r" b="b" t="t" l="l"/>
              <a:pathLst>
                <a:path h="1711784" w="4931912">
                  <a:moveTo>
                    <a:pt x="4931912" y="0"/>
                  </a:moveTo>
                  <a:lnTo>
                    <a:pt x="0" y="0"/>
                  </a:lnTo>
                  <a:lnTo>
                    <a:pt x="0" y="1711785"/>
                  </a:lnTo>
                  <a:lnTo>
                    <a:pt x="4931912" y="1711785"/>
                  </a:lnTo>
                  <a:lnTo>
                    <a:pt x="4931912" y="0"/>
                  </a:lnTo>
                  <a:close/>
                </a:path>
              </a:pathLst>
            </a:custGeom>
            <a:blipFill>
              <a:blip r:embed="rId2">
                <a:alphaModFix amt="26000"/>
              </a:blip>
              <a:stretch>
                <a:fillRect l="0" t="0" r="0" b="0"/>
              </a:stretch>
            </a:blipFill>
          </p:spPr>
        </p:sp>
        <p:grpSp>
          <p:nvGrpSpPr>
            <p:cNvPr name="Group 5" id="5"/>
            <p:cNvGrpSpPr/>
            <p:nvPr/>
          </p:nvGrpSpPr>
          <p:grpSpPr>
            <a:xfrm rot="0">
              <a:off x="1236415" y="0"/>
              <a:ext cx="8816962" cy="8816962"/>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name="Freeform 7" id="7"/>
            <p:cNvSpPr/>
            <p:nvPr/>
          </p:nvSpPr>
          <p:spPr>
            <a:xfrm flipH="false" flipV="false" rot="0">
              <a:off x="1961621" y="964247"/>
              <a:ext cx="8928296" cy="9157227"/>
            </a:xfrm>
            <a:custGeom>
              <a:avLst/>
              <a:gdLst/>
              <a:ahLst/>
              <a:cxnLst/>
              <a:rect r="r" b="b" t="t" l="l"/>
              <a:pathLst>
                <a:path h="9157227" w="8928296">
                  <a:moveTo>
                    <a:pt x="0" y="0"/>
                  </a:moveTo>
                  <a:lnTo>
                    <a:pt x="8928296" y="0"/>
                  </a:lnTo>
                  <a:lnTo>
                    <a:pt x="8928296" y="9157226"/>
                  </a:lnTo>
                  <a:lnTo>
                    <a:pt x="0" y="9157226"/>
                  </a:lnTo>
                  <a:lnTo>
                    <a:pt x="0" y="0"/>
                  </a:lnTo>
                  <a:close/>
                </a:path>
              </a:pathLst>
            </a:custGeom>
            <a:blipFill>
              <a:blip r:embed="rId3"/>
              <a:stretch>
                <a:fillRect l="0" t="0" r="0" b="0"/>
              </a:stretch>
            </a:blipFill>
          </p:spPr>
        </p:sp>
      </p:grpSp>
      <p:grpSp>
        <p:nvGrpSpPr>
          <p:cNvPr name="Group 8" id="8"/>
          <p:cNvGrpSpPr/>
          <p:nvPr/>
        </p:nvGrpSpPr>
        <p:grpSpPr>
          <a:xfrm rot="0">
            <a:off x="1028700" y="8432800"/>
            <a:ext cx="825500" cy="825500"/>
            <a:chOff x="0" y="0"/>
            <a:chExt cx="1100667" cy="1100667"/>
          </a:xfrm>
        </p:grpSpPr>
        <p:grpSp>
          <p:nvGrpSpPr>
            <p:cNvPr name="Group 9" id="9"/>
            <p:cNvGrpSpPr/>
            <p:nvPr/>
          </p:nvGrpSpPr>
          <p:grpSpPr>
            <a:xfrm rot="0">
              <a:off x="0" y="0"/>
              <a:ext cx="1100667" cy="1100667"/>
              <a:chOff x="0" y="0"/>
              <a:chExt cx="660400" cy="660400"/>
            </a:xfrm>
          </p:grpSpPr>
          <p:sp>
            <p:nvSpPr>
              <p:cNvPr name="Freeform 10" id="10"/>
              <p:cNvSpPr/>
              <p:nvPr/>
            </p:nvSpPr>
            <p:spPr>
              <a:xfrm flipH="false" flipV="false" rot="0">
                <a:off x="0" y="0"/>
                <a:ext cx="660400" cy="660400"/>
              </a:xfrm>
              <a:custGeom>
                <a:avLst/>
                <a:gdLst/>
                <a:ahLst/>
                <a:cxnLst/>
                <a:rect r="r" b="b" t="t" l="l"/>
                <a:pathLst>
                  <a:path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name="Group 11" id="11"/>
            <p:cNvGrpSpPr/>
            <p:nvPr/>
          </p:nvGrpSpPr>
          <p:grpSpPr>
            <a:xfrm rot="-5400000">
              <a:off x="436385" y="452780"/>
              <a:ext cx="290178" cy="195107"/>
              <a:chOff x="0" y="0"/>
              <a:chExt cx="1930400" cy="1297940"/>
            </a:xfrm>
          </p:grpSpPr>
          <p:sp>
            <p:nvSpPr>
              <p:cNvPr name="Freeform 12" id="12"/>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sp>
        <p:nvSpPr>
          <p:cNvPr name="TextBox 13" id="13"/>
          <p:cNvSpPr txBox="true"/>
          <p:nvPr/>
        </p:nvSpPr>
        <p:spPr>
          <a:xfrm rot="0">
            <a:off x="1028700" y="4086225"/>
            <a:ext cx="7527824" cy="2114550"/>
          </a:xfrm>
          <a:prstGeom prst="rect">
            <a:avLst/>
          </a:prstGeom>
        </p:spPr>
        <p:txBody>
          <a:bodyPr anchor="t" rtlCol="false" tIns="0" lIns="0" bIns="0" rIns="0">
            <a:spAutoFit/>
          </a:bodyPr>
          <a:lstStyle/>
          <a:p>
            <a:pPr algn="l">
              <a:lnSpc>
                <a:spcPts val="8400"/>
              </a:lnSpc>
            </a:pPr>
            <a:r>
              <a:rPr lang="en-US" sz="7000" b="true">
                <a:solidFill>
                  <a:srgbClr val="0E2C4B"/>
                </a:solidFill>
                <a:latin typeface="Muli Bold"/>
                <a:ea typeface="Muli Bold"/>
                <a:cs typeface="Muli Bold"/>
                <a:sym typeface="Muli Bold"/>
              </a:rPr>
              <a:t>Phân tích và thiết kế giải pháp</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899003" y="4379723"/>
            <a:ext cx="5033385" cy="5246364"/>
            <a:chOff x="0" y="0"/>
            <a:chExt cx="4026708" cy="4197091"/>
          </a:xfrm>
        </p:grpSpPr>
        <p:sp>
          <p:nvSpPr>
            <p:cNvPr name="Freeform 3" id="3"/>
            <p:cNvSpPr/>
            <p:nvPr/>
          </p:nvSpPr>
          <p:spPr>
            <a:xfrm flipH="false" flipV="false" rot="0">
              <a:off x="0" y="0"/>
              <a:ext cx="4026708" cy="4197091"/>
            </a:xfrm>
            <a:custGeom>
              <a:avLst/>
              <a:gdLst/>
              <a:ahLst/>
              <a:cxnLst/>
              <a:rect r="r" b="b" t="t" l="l"/>
              <a:pathLst>
                <a:path h="4197091" w="4026708">
                  <a:moveTo>
                    <a:pt x="3902248" y="4197091"/>
                  </a:moveTo>
                  <a:lnTo>
                    <a:pt x="124460" y="4197091"/>
                  </a:lnTo>
                  <a:cubicBezTo>
                    <a:pt x="55880" y="4197091"/>
                    <a:pt x="0" y="4141211"/>
                    <a:pt x="0" y="4072630"/>
                  </a:cubicBezTo>
                  <a:lnTo>
                    <a:pt x="0" y="124460"/>
                  </a:lnTo>
                  <a:cubicBezTo>
                    <a:pt x="0" y="55880"/>
                    <a:pt x="55880" y="0"/>
                    <a:pt x="124460" y="0"/>
                  </a:cubicBezTo>
                  <a:lnTo>
                    <a:pt x="3902248" y="0"/>
                  </a:lnTo>
                  <a:cubicBezTo>
                    <a:pt x="3970828" y="0"/>
                    <a:pt x="4026708" y="55880"/>
                    <a:pt x="4026708" y="124460"/>
                  </a:cubicBezTo>
                  <a:lnTo>
                    <a:pt x="4026708" y="4072631"/>
                  </a:lnTo>
                  <a:cubicBezTo>
                    <a:pt x="4026708" y="4141211"/>
                    <a:pt x="3970828" y="4197091"/>
                    <a:pt x="3902248" y="4197091"/>
                  </a:cubicBezTo>
                  <a:close/>
                </a:path>
              </a:pathLst>
            </a:custGeom>
            <a:solidFill>
              <a:srgbClr val="FFFFFF"/>
            </a:solidFill>
          </p:spPr>
        </p:sp>
      </p:grpSp>
      <p:grpSp>
        <p:nvGrpSpPr>
          <p:cNvPr name="Group 4" id="4"/>
          <p:cNvGrpSpPr/>
          <p:nvPr/>
        </p:nvGrpSpPr>
        <p:grpSpPr>
          <a:xfrm rot="0">
            <a:off x="1298338" y="3464250"/>
            <a:ext cx="1453729" cy="1679250"/>
            <a:chOff x="0" y="0"/>
            <a:chExt cx="1938306" cy="2239001"/>
          </a:xfrm>
        </p:grpSpPr>
        <p:sp>
          <p:nvSpPr>
            <p:cNvPr name="Freeform 5" id="5"/>
            <p:cNvSpPr/>
            <p:nvPr/>
          </p:nvSpPr>
          <p:spPr>
            <a:xfrm flipH="true" flipV="false" rot="0">
              <a:off x="0" y="1641014"/>
              <a:ext cx="1722890" cy="597986"/>
            </a:xfrm>
            <a:custGeom>
              <a:avLst/>
              <a:gdLst/>
              <a:ahLst/>
              <a:cxnLst/>
              <a:rect r="r" b="b" t="t" l="l"/>
              <a:pathLst>
                <a:path h="597986" w="1722890">
                  <a:moveTo>
                    <a:pt x="1722890" y="0"/>
                  </a:moveTo>
                  <a:lnTo>
                    <a:pt x="0" y="0"/>
                  </a:lnTo>
                  <a:lnTo>
                    <a:pt x="0" y="597987"/>
                  </a:lnTo>
                  <a:lnTo>
                    <a:pt x="1722890" y="597987"/>
                  </a:lnTo>
                  <a:lnTo>
                    <a:pt x="1722890" y="0"/>
                  </a:lnTo>
                  <a:close/>
                </a:path>
              </a:pathLst>
            </a:custGeom>
            <a:blipFill>
              <a:blip r:embed="rId2">
                <a:alphaModFix amt="51000"/>
              </a:blip>
              <a:stretch>
                <a:fillRect l="0" t="0" r="0" b="0"/>
              </a:stretch>
            </a:blipFill>
          </p:spPr>
        </p:sp>
        <p:sp>
          <p:nvSpPr>
            <p:cNvPr name="Freeform 6" id="6"/>
            <p:cNvSpPr/>
            <p:nvPr/>
          </p:nvSpPr>
          <p:spPr>
            <a:xfrm flipH="false" flipV="false" rot="0">
              <a:off x="548424" y="0"/>
              <a:ext cx="1389881" cy="2111437"/>
            </a:xfrm>
            <a:custGeom>
              <a:avLst/>
              <a:gdLst/>
              <a:ahLst/>
              <a:cxnLst/>
              <a:rect r="r" b="b" t="t" l="l"/>
              <a:pathLst>
                <a:path h="2111437" w="1389881">
                  <a:moveTo>
                    <a:pt x="0" y="0"/>
                  </a:moveTo>
                  <a:lnTo>
                    <a:pt x="1389882" y="0"/>
                  </a:lnTo>
                  <a:lnTo>
                    <a:pt x="1389882" y="2111437"/>
                  </a:lnTo>
                  <a:lnTo>
                    <a:pt x="0" y="2111437"/>
                  </a:lnTo>
                  <a:lnTo>
                    <a:pt x="0" y="0"/>
                  </a:lnTo>
                  <a:close/>
                </a:path>
              </a:pathLst>
            </a:custGeom>
            <a:blipFill>
              <a:blip r:embed="rId3"/>
              <a:stretch>
                <a:fillRect l="0" t="0" r="0" b="0"/>
              </a:stretch>
            </a:blipFill>
          </p:spPr>
        </p:sp>
      </p:grpSp>
      <p:grpSp>
        <p:nvGrpSpPr>
          <p:cNvPr name="Group 7" id="7"/>
          <p:cNvGrpSpPr/>
          <p:nvPr/>
        </p:nvGrpSpPr>
        <p:grpSpPr>
          <a:xfrm rot="0">
            <a:off x="6513413" y="4379723"/>
            <a:ext cx="5033385" cy="5246364"/>
            <a:chOff x="0" y="0"/>
            <a:chExt cx="4026708" cy="4197091"/>
          </a:xfrm>
        </p:grpSpPr>
        <p:sp>
          <p:nvSpPr>
            <p:cNvPr name="Freeform 8" id="8"/>
            <p:cNvSpPr/>
            <p:nvPr/>
          </p:nvSpPr>
          <p:spPr>
            <a:xfrm flipH="false" flipV="false" rot="0">
              <a:off x="0" y="0"/>
              <a:ext cx="4026708" cy="4197091"/>
            </a:xfrm>
            <a:custGeom>
              <a:avLst/>
              <a:gdLst/>
              <a:ahLst/>
              <a:cxnLst/>
              <a:rect r="r" b="b" t="t" l="l"/>
              <a:pathLst>
                <a:path h="4197091" w="4026708">
                  <a:moveTo>
                    <a:pt x="3902248" y="4197091"/>
                  </a:moveTo>
                  <a:lnTo>
                    <a:pt x="124460" y="4197091"/>
                  </a:lnTo>
                  <a:cubicBezTo>
                    <a:pt x="55880" y="4197091"/>
                    <a:pt x="0" y="4141211"/>
                    <a:pt x="0" y="4072630"/>
                  </a:cubicBezTo>
                  <a:lnTo>
                    <a:pt x="0" y="124460"/>
                  </a:lnTo>
                  <a:cubicBezTo>
                    <a:pt x="0" y="55880"/>
                    <a:pt x="55880" y="0"/>
                    <a:pt x="124460" y="0"/>
                  </a:cubicBezTo>
                  <a:lnTo>
                    <a:pt x="3902248" y="0"/>
                  </a:lnTo>
                  <a:cubicBezTo>
                    <a:pt x="3970828" y="0"/>
                    <a:pt x="4026708" y="55880"/>
                    <a:pt x="4026708" y="124460"/>
                  </a:cubicBezTo>
                  <a:lnTo>
                    <a:pt x="4026708" y="4072631"/>
                  </a:lnTo>
                  <a:cubicBezTo>
                    <a:pt x="4026708" y="4141211"/>
                    <a:pt x="3970828" y="4197091"/>
                    <a:pt x="3902248" y="4197091"/>
                  </a:cubicBezTo>
                  <a:close/>
                </a:path>
              </a:pathLst>
            </a:custGeom>
            <a:solidFill>
              <a:srgbClr val="FFFFFF"/>
            </a:solidFill>
          </p:spPr>
        </p:sp>
      </p:grpSp>
      <p:grpSp>
        <p:nvGrpSpPr>
          <p:cNvPr name="Group 9" id="9"/>
          <p:cNvGrpSpPr/>
          <p:nvPr/>
        </p:nvGrpSpPr>
        <p:grpSpPr>
          <a:xfrm rot="0">
            <a:off x="11835882" y="4427559"/>
            <a:ext cx="6276617" cy="5198527"/>
            <a:chOff x="0" y="0"/>
            <a:chExt cx="5021293" cy="4158822"/>
          </a:xfrm>
        </p:grpSpPr>
        <p:sp>
          <p:nvSpPr>
            <p:cNvPr name="Freeform 10" id="10"/>
            <p:cNvSpPr/>
            <p:nvPr/>
          </p:nvSpPr>
          <p:spPr>
            <a:xfrm flipH="false" flipV="false" rot="0">
              <a:off x="0" y="0"/>
              <a:ext cx="5021294" cy="4158822"/>
            </a:xfrm>
            <a:custGeom>
              <a:avLst/>
              <a:gdLst/>
              <a:ahLst/>
              <a:cxnLst/>
              <a:rect r="r" b="b" t="t" l="l"/>
              <a:pathLst>
                <a:path h="4158822" w="5021294">
                  <a:moveTo>
                    <a:pt x="4896833" y="4158821"/>
                  </a:moveTo>
                  <a:lnTo>
                    <a:pt x="124460" y="4158821"/>
                  </a:lnTo>
                  <a:cubicBezTo>
                    <a:pt x="55880" y="4158821"/>
                    <a:pt x="0" y="4102941"/>
                    <a:pt x="0" y="4034361"/>
                  </a:cubicBezTo>
                  <a:lnTo>
                    <a:pt x="0" y="124460"/>
                  </a:lnTo>
                  <a:cubicBezTo>
                    <a:pt x="0" y="55880"/>
                    <a:pt x="55880" y="0"/>
                    <a:pt x="124460" y="0"/>
                  </a:cubicBezTo>
                  <a:lnTo>
                    <a:pt x="4896833" y="0"/>
                  </a:lnTo>
                  <a:cubicBezTo>
                    <a:pt x="4965413" y="0"/>
                    <a:pt x="5021294" y="55880"/>
                    <a:pt x="5021294" y="124460"/>
                  </a:cubicBezTo>
                  <a:lnTo>
                    <a:pt x="5021294" y="4034361"/>
                  </a:lnTo>
                  <a:cubicBezTo>
                    <a:pt x="5021294" y="4102941"/>
                    <a:pt x="4965413" y="4158822"/>
                    <a:pt x="4896833" y="4158822"/>
                  </a:cubicBezTo>
                  <a:close/>
                </a:path>
              </a:pathLst>
            </a:custGeom>
            <a:solidFill>
              <a:srgbClr val="FFFFFF"/>
            </a:solidFill>
          </p:spPr>
        </p:sp>
      </p:grpSp>
      <p:grpSp>
        <p:nvGrpSpPr>
          <p:cNvPr name="Group 11" id="11"/>
          <p:cNvGrpSpPr/>
          <p:nvPr/>
        </p:nvGrpSpPr>
        <p:grpSpPr>
          <a:xfrm rot="0">
            <a:off x="6865472" y="3457329"/>
            <a:ext cx="1917567" cy="1686171"/>
            <a:chOff x="0" y="0"/>
            <a:chExt cx="2556756" cy="2248228"/>
          </a:xfrm>
        </p:grpSpPr>
        <p:sp>
          <p:nvSpPr>
            <p:cNvPr name="Freeform 12" id="12"/>
            <p:cNvSpPr/>
            <p:nvPr/>
          </p:nvSpPr>
          <p:spPr>
            <a:xfrm flipH="true" flipV="false" rot="0">
              <a:off x="0" y="1650242"/>
              <a:ext cx="1722890" cy="597986"/>
            </a:xfrm>
            <a:custGeom>
              <a:avLst/>
              <a:gdLst/>
              <a:ahLst/>
              <a:cxnLst/>
              <a:rect r="r" b="b" t="t" l="l"/>
              <a:pathLst>
                <a:path h="597986" w="1722890">
                  <a:moveTo>
                    <a:pt x="1722890" y="0"/>
                  </a:moveTo>
                  <a:lnTo>
                    <a:pt x="0" y="0"/>
                  </a:lnTo>
                  <a:lnTo>
                    <a:pt x="0" y="597986"/>
                  </a:lnTo>
                  <a:lnTo>
                    <a:pt x="1722890" y="597986"/>
                  </a:lnTo>
                  <a:lnTo>
                    <a:pt x="1722890" y="0"/>
                  </a:lnTo>
                  <a:close/>
                </a:path>
              </a:pathLst>
            </a:custGeom>
            <a:blipFill>
              <a:blip r:embed="rId2">
                <a:alphaModFix amt="51000"/>
              </a:blip>
              <a:stretch>
                <a:fillRect l="0" t="0" r="0" b="0"/>
              </a:stretch>
            </a:blipFill>
          </p:spPr>
        </p:sp>
        <p:sp>
          <p:nvSpPr>
            <p:cNvPr name="Freeform 13" id="13"/>
            <p:cNvSpPr/>
            <p:nvPr/>
          </p:nvSpPr>
          <p:spPr>
            <a:xfrm flipH="false" flipV="false" rot="0">
              <a:off x="444035" y="0"/>
              <a:ext cx="2112722" cy="2120664"/>
            </a:xfrm>
            <a:custGeom>
              <a:avLst/>
              <a:gdLst/>
              <a:ahLst/>
              <a:cxnLst/>
              <a:rect r="r" b="b" t="t" l="l"/>
              <a:pathLst>
                <a:path h="2120664" w="2112722">
                  <a:moveTo>
                    <a:pt x="0" y="0"/>
                  </a:moveTo>
                  <a:lnTo>
                    <a:pt x="2112721" y="0"/>
                  </a:lnTo>
                  <a:lnTo>
                    <a:pt x="2112721" y="2120664"/>
                  </a:lnTo>
                  <a:lnTo>
                    <a:pt x="0" y="2120664"/>
                  </a:lnTo>
                  <a:lnTo>
                    <a:pt x="0" y="0"/>
                  </a:lnTo>
                  <a:close/>
                </a:path>
              </a:pathLst>
            </a:custGeom>
            <a:blipFill>
              <a:blip r:embed="rId4"/>
              <a:stretch>
                <a:fillRect l="0" t="0" r="0" b="0"/>
              </a:stretch>
            </a:blipFill>
          </p:spPr>
        </p:sp>
      </p:grpSp>
      <p:grpSp>
        <p:nvGrpSpPr>
          <p:cNvPr name="Group 14" id="14"/>
          <p:cNvGrpSpPr/>
          <p:nvPr/>
        </p:nvGrpSpPr>
        <p:grpSpPr>
          <a:xfrm rot="0">
            <a:off x="12625251" y="3711618"/>
            <a:ext cx="1941529" cy="1431882"/>
            <a:chOff x="0" y="0"/>
            <a:chExt cx="2588706" cy="1909176"/>
          </a:xfrm>
        </p:grpSpPr>
        <p:sp>
          <p:nvSpPr>
            <p:cNvPr name="Freeform 15" id="15"/>
            <p:cNvSpPr/>
            <p:nvPr/>
          </p:nvSpPr>
          <p:spPr>
            <a:xfrm flipH="true" flipV="false" rot="0">
              <a:off x="0" y="1311189"/>
              <a:ext cx="1722890" cy="597986"/>
            </a:xfrm>
            <a:custGeom>
              <a:avLst/>
              <a:gdLst/>
              <a:ahLst/>
              <a:cxnLst/>
              <a:rect r="r" b="b" t="t" l="l"/>
              <a:pathLst>
                <a:path h="597986" w="1722890">
                  <a:moveTo>
                    <a:pt x="1722890" y="0"/>
                  </a:moveTo>
                  <a:lnTo>
                    <a:pt x="0" y="0"/>
                  </a:lnTo>
                  <a:lnTo>
                    <a:pt x="0" y="597987"/>
                  </a:lnTo>
                  <a:lnTo>
                    <a:pt x="1722890" y="597987"/>
                  </a:lnTo>
                  <a:lnTo>
                    <a:pt x="1722890" y="0"/>
                  </a:lnTo>
                  <a:close/>
                </a:path>
              </a:pathLst>
            </a:custGeom>
            <a:blipFill>
              <a:blip r:embed="rId2">
                <a:alphaModFix amt="51000"/>
              </a:blip>
              <a:stretch>
                <a:fillRect l="0" t="0" r="0" b="0"/>
              </a:stretch>
            </a:blipFill>
          </p:spPr>
        </p:sp>
        <p:sp>
          <p:nvSpPr>
            <p:cNvPr name="Freeform 16" id="16"/>
            <p:cNvSpPr/>
            <p:nvPr/>
          </p:nvSpPr>
          <p:spPr>
            <a:xfrm flipH="false" flipV="false" rot="0">
              <a:off x="380984" y="0"/>
              <a:ext cx="2207722" cy="1781612"/>
            </a:xfrm>
            <a:custGeom>
              <a:avLst/>
              <a:gdLst/>
              <a:ahLst/>
              <a:cxnLst/>
              <a:rect r="r" b="b" t="t" l="l"/>
              <a:pathLst>
                <a:path h="1781612" w="2207722">
                  <a:moveTo>
                    <a:pt x="0" y="0"/>
                  </a:moveTo>
                  <a:lnTo>
                    <a:pt x="2207722" y="0"/>
                  </a:lnTo>
                  <a:lnTo>
                    <a:pt x="2207722" y="1781612"/>
                  </a:lnTo>
                  <a:lnTo>
                    <a:pt x="0" y="1781612"/>
                  </a:lnTo>
                  <a:lnTo>
                    <a:pt x="0" y="0"/>
                  </a:lnTo>
                  <a:close/>
                </a:path>
              </a:pathLst>
            </a:custGeom>
            <a:blipFill>
              <a:blip r:embed="rId5"/>
              <a:stretch>
                <a:fillRect l="0" t="0" r="0" b="0"/>
              </a:stretch>
            </a:blipFill>
          </p:spPr>
        </p:sp>
      </p:grpSp>
      <p:grpSp>
        <p:nvGrpSpPr>
          <p:cNvPr name="Group 17" id="17"/>
          <p:cNvGrpSpPr/>
          <p:nvPr/>
        </p:nvGrpSpPr>
        <p:grpSpPr>
          <a:xfrm rot="0">
            <a:off x="1028700" y="1028700"/>
            <a:ext cx="12084767" cy="1721259"/>
            <a:chOff x="0" y="0"/>
            <a:chExt cx="16113022" cy="2295012"/>
          </a:xfrm>
        </p:grpSpPr>
        <p:sp>
          <p:nvSpPr>
            <p:cNvPr name="TextBox 18" id="18"/>
            <p:cNvSpPr txBox="true"/>
            <p:nvPr/>
          </p:nvSpPr>
          <p:spPr>
            <a:xfrm rot="0">
              <a:off x="0" y="0"/>
              <a:ext cx="16113022" cy="1409700"/>
            </a:xfrm>
            <a:prstGeom prst="rect">
              <a:avLst/>
            </a:prstGeom>
          </p:spPr>
          <p:txBody>
            <a:bodyPr anchor="t" rtlCol="false" tIns="0" lIns="0" bIns="0" rIns="0">
              <a:spAutoFit/>
            </a:bodyPr>
            <a:lstStyle/>
            <a:p>
              <a:pPr algn="l">
                <a:lnSpc>
                  <a:spcPts val="8400"/>
                </a:lnSpc>
              </a:pPr>
              <a:r>
                <a:rPr lang="en-US" sz="7000" b="true">
                  <a:solidFill>
                    <a:srgbClr val="0E2C4B"/>
                  </a:solidFill>
                  <a:latin typeface="Muli Ultra-Bold"/>
                  <a:ea typeface="Muli Ultra-Bold"/>
                  <a:cs typeface="Muli Ultra-Bold"/>
                  <a:sym typeface="Muli Ultra-Bold"/>
                </a:rPr>
                <a:t>Các kỹ thuật sử dụng</a:t>
              </a:r>
            </a:p>
          </p:txBody>
        </p:sp>
        <p:sp>
          <p:nvSpPr>
            <p:cNvPr name="TextBox 19" id="19"/>
            <p:cNvSpPr txBox="true"/>
            <p:nvPr/>
          </p:nvSpPr>
          <p:spPr>
            <a:xfrm rot="0">
              <a:off x="0" y="1750253"/>
              <a:ext cx="16113022" cy="549275"/>
            </a:xfrm>
            <a:prstGeom prst="rect">
              <a:avLst/>
            </a:prstGeom>
          </p:spPr>
          <p:txBody>
            <a:bodyPr anchor="t" rtlCol="false" tIns="0" lIns="0" bIns="0" rIns="0">
              <a:spAutoFit/>
            </a:bodyPr>
            <a:lstStyle/>
            <a:p>
              <a:pPr algn="l">
                <a:lnSpc>
                  <a:spcPts val="3360"/>
                </a:lnSpc>
              </a:pPr>
            </a:p>
          </p:txBody>
        </p:sp>
      </p:grpSp>
      <p:grpSp>
        <p:nvGrpSpPr>
          <p:cNvPr name="Group 20" id="20"/>
          <p:cNvGrpSpPr/>
          <p:nvPr/>
        </p:nvGrpSpPr>
        <p:grpSpPr>
          <a:xfrm rot="0">
            <a:off x="1260238" y="5861553"/>
            <a:ext cx="4310914" cy="2577459"/>
            <a:chOff x="0" y="0"/>
            <a:chExt cx="5747885" cy="3436612"/>
          </a:xfrm>
        </p:grpSpPr>
        <p:sp>
          <p:nvSpPr>
            <p:cNvPr name="TextBox 21" id="21"/>
            <p:cNvSpPr txBox="true"/>
            <p:nvPr/>
          </p:nvSpPr>
          <p:spPr>
            <a:xfrm rot="0">
              <a:off x="0" y="-38100"/>
              <a:ext cx="5747885" cy="477174"/>
            </a:xfrm>
            <a:prstGeom prst="rect">
              <a:avLst/>
            </a:prstGeom>
          </p:spPr>
          <p:txBody>
            <a:bodyPr anchor="t" rtlCol="false" tIns="0" lIns="0" bIns="0" rIns="0">
              <a:spAutoFit/>
            </a:bodyPr>
            <a:lstStyle/>
            <a:p>
              <a:pPr algn="l">
                <a:lnSpc>
                  <a:spcPts val="3079"/>
                </a:lnSpc>
              </a:pPr>
              <a:r>
                <a:rPr lang="en-US" b="true" sz="2200">
                  <a:solidFill>
                    <a:srgbClr val="0E2C4B"/>
                  </a:solidFill>
                  <a:latin typeface="Muli Bold"/>
                  <a:ea typeface="Muli Bold"/>
                  <a:cs typeface="Muli Bold"/>
                  <a:sym typeface="Muli Bold"/>
                </a:rPr>
                <a:t>SPRITE GROUP</a:t>
              </a:r>
            </a:p>
          </p:txBody>
        </p:sp>
        <p:sp>
          <p:nvSpPr>
            <p:cNvPr name="TextBox 22" id="22"/>
            <p:cNvSpPr txBox="true"/>
            <p:nvPr/>
          </p:nvSpPr>
          <p:spPr>
            <a:xfrm rot="0">
              <a:off x="0" y="937252"/>
              <a:ext cx="5747885" cy="2567093"/>
            </a:xfrm>
            <a:prstGeom prst="rect">
              <a:avLst/>
            </a:prstGeom>
          </p:spPr>
          <p:txBody>
            <a:bodyPr anchor="t" rtlCol="false" tIns="0" lIns="0" bIns="0" rIns="0">
              <a:spAutoFit/>
            </a:bodyPr>
            <a:lstStyle/>
            <a:p>
              <a:pPr algn="l">
                <a:lnSpc>
                  <a:spcPts val="3079"/>
                </a:lnSpc>
              </a:pPr>
              <a:r>
                <a:rPr lang="en-US" sz="2199">
                  <a:solidFill>
                    <a:srgbClr val="0E2C4B"/>
                  </a:solidFill>
                  <a:latin typeface="Muli"/>
                  <a:ea typeface="Muli"/>
                  <a:cs typeface="Muli"/>
                  <a:sym typeface="Muli"/>
                </a:rPr>
                <a:t>enemy_group</a:t>
              </a:r>
            </a:p>
            <a:p>
              <a:pPr algn="l">
                <a:lnSpc>
                  <a:spcPts val="3079"/>
                </a:lnSpc>
              </a:pPr>
              <a:r>
                <a:rPr lang="en-US" sz="2199">
                  <a:solidFill>
                    <a:srgbClr val="0E2C4B"/>
                  </a:solidFill>
                  <a:latin typeface="Muli"/>
                  <a:ea typeface="Muli"/>
                  <a:cs typeface="Muli"/>
                  <a:sym typeface="Muli"/>
                </a:rPr>
                <a:t>magic_group</a:t>
              </a:r>
            </a:p>
            <a:p>
              <a:pPr algn="l">
                <a:lnSpc>
                  <a:spcPts val="3079"/>
                </a:lnSpc>
              </a:pPr>
              <a:r>
                <a:rPr lang="en-US" sz="2200">
                  <a:solidFill>
                    <a:srgbClr val="0E2C4B"/>
                  </a:solidFill>
                  <a:latin typeface="Muli"/>
                  <a:ea typeface="Muli"/>
                  <a:cs typeface="Muli"/>
                  <a:sym typeface="Muli"/>
                </a:rPr>
                <a:t>item_group</a:t>
              </a:r>
            </a:p>
            <a:p>
              <a:pPr algn="l">
                <a:lnSpc>
                  <a:spcPts val="3079"/>
                </a:lnSpc>
              </a:pPr>
              <a:r>
                <a:rPr lang="en-US" sz="2199">
                  <a:solidFill>
                    <a:srgbClr val="0E2C4B"/>
                  </a:solidFill>
                  <a:latin typeface="Muli"/>
                  <a:ea typeface="Muli"/>
                  <a:cs typeface="Muli"/>
                  <a:sym typeface="Muli"/>
                </a:rPr>
                <a:t>decoration_group</a:t>
              </a:r>
            </a:p>
            <a:p>
              <a:pPr algn="l">
                <a:lnSpc>
                  <a:spcPts val="3079"/>
                </a:lnSpc>
              </a:pPr>
              <a:r>
                <a:rPr lang="en-US" sz="2199">
                  <a:solidFill>
                    <a:srgbClr val="0E2C4B"/>
                  </a:solidFill>
                  <a:latin typeface="Muli"/>
                  <a:ea typeface="Muli"/>
                  <a:cs typeface="Muli"/>
                  <a:sym typeface="Muli"/>
                </a:rPr>
                <a:t>exit_group</a:t>
              </a:r>
            </a:p>
          </p:txBody>
        </p:sp>
      </p:grpSp>
      <p:grpSp>
        <p:nvGrpSpPr>
          <p:cNvPr name="Group 23" id="23"/>
          <p:cNvGrpSpPr/>
          <p:nvPr/>
        </p:nvGrpSpPr>
        <p:grpSpPr>
          <a:xfrm rot="0">
            <a:off x="6874648" y="5861553"/>
            <a:ext cx="4310914" cy="2981022"/>
            <a:chOff x="0" y="0"/>
            <a:chExt cx="5747885" cy="3974696"/>
          </a:xfrm>
        </p:grpSpPr>
        <p:sp>
          <p:nvSpPr>
            <p:cNvPr name="TextBox 24" id="24"/>
            <p:cNvSpPr txBox="true"/>
            <p:nvPr/>
          </p:nvSpPr>
          <p:spPr>
            <a:xfrm rot="0">
              <a:off x="0" y="-38100"/>
              <a:ext cx="5747885" cy="477174"/>
            </a:xfrm>
            <a:prstGeom prst="rect">
              <a:avLst/>
            </a:prstGeom>
          </p:spPr>
          <p:txBody>
            <a:bodyPr anchor="t" rtlCol="false" tIns="0" lIns="0" bIns="0" rIns="0">
              <a:spAutoFit/>
            </a:bodyPr>
            <a:lstStyle/>
            <a:p>
              <a:pPr algn="l">
                <a:lnSpc>
                  <a:spcPts val="3079"/>
                </a:lnSpc>
              </a:pPr>
              <a:r>
                <a:rPr lang="en-US" b="true" sz="2200">
                  <a:solidFill>
                    <a:srgbClr val="0E2C4B"/>
                  </a:solidFill>
                  <a:latin typeface="Muli Ultra-Bold"/>
                  <a:ea typeface="Muli Ultra-Bold"/>
                  <a:cs typeface="Muli Ultra-Bold"/>
                  <a:sym typeface="Muli Ultra-Bold"/>
                </a:rPr>
                <a:t>PARALLAX SCROLLING</a:t>
              </a:r>
            </a:p>
          </p:txBody>
        </p:sp>
        <p:sp>
          <p:nvSpPr>
            <p:cNvPr name="TextBox 25" id="25"/>
            <p:cNvSpPr txBox="true"/>
            <p:nvPr/>
          </p:nvSpPr>
          <p:spPr>
            <a:xfrm rot="0">
              <a:off x="0" y="941936"/>
              <a:ext cx="5747885" cy="3608493"/>
            </a:xfrm>
            <a:prstGeom prst="rect">
              <a:avLst/>
            </a:prstGeom>
          </p:spPr>
          <p:txBody>
            <a:bodyPr anchor="t" rtlCol="false" tIns="0" lIns="0" bIns="0" rIns="0">
              <a:spAutoFit/>
            </a:bodyPr>
            <a:lstStyle/>
            <a:p>
              <a:pPr algn="just">
                <a:lnSpc>
                  <a:spcPts val="3079"/>
                </a:lnSpc>
              </a:pPr>
              <a:r>
                <a:rPr lang="en-US" sz="2200">
                  <a:solidFill>
                    <a:srgbClr val="0E2C4B"/>
                  </a:solidFill>
                  <a:latin typeface="Muli"/>
                  <a:ea typeface="Muli"/>
                  <a:cs typeface="Muli"/>
                  <a:sym typeface="Muli"/>
                </a:rPr>
                <a:t>Kỹ</a:t>
              </a:r>
              <a:r>
                <a:rPr lang="en-US" sz="2200">
                  <a:solidFill>
                    <a:srgbClr val="0E2C4B"/>
                  </a:solidFill>
                  <a:latin typeface="Muli"/>
                  <a:ea typeface="Muli"/>
                  <a:cs typeface="Muli"/>
                  <a:sym typeface="Muli"/>
                </a:rPr>
                <a:t> thuật này cho phép các lớp nền (background layers) khác nhau di chuyển với tốc độ khác nhau khi người chơi di chuyển, nhằm tạo ra cảm giác về không gian ba chiều.</a:t>
              </a:r>
            </a:p>
            <a:p>
              <a:pPr algn="just">
                <a:lnSpc>
                  <a:spcPts val="3079"/>
                </a:lnSpc>
              </a:pPr>
            </a:p>
          </p:txBody>
        </p:sp>
      </p:grpSp>
      <p:grpSp>
        <p:nvGrpSpPr>
          <p:cNvPr name="Group 26" id="26"/>
          <p:cNvGrpSpPr/>
          <p:nvPr/>
        </p:nvGrpSpPr>
        <p:grpSpPr>
          <a:xfrm rot="0">
            <a:off x="11962629" y="5493767"/>
            <a:ext cx="6325371" cy="3764533"/>
            <a:chOff x="0" y="0"/>
            <a:chExt cx="8433828" cy="5019378"/>
          </a:xfrm>
        </p:grpSpPr>
        <p:sp>
          <p:nvSpPr>
            <p:cNvPr name="TextBox 27" id="27"/>
            <p:cNvSpPr txBox="true"/>
            <p:nvPr/>
          </p:nvSpPr>
          <p:spPr>
            <a:xfrm rot="0">
              <a:off x="0" y="-38100"/>
              <a:ext cx="8433828" cy="484293"/>
            </a:xfrm>
            <a:prstGeom prst="rect">
              <a:avLst/>
            </a:prstGeom>
          </p:spPr>
          <p:txBody>
            <a:bodyPr anchor="t" rtlCol="false" tIns="0" lIns="0" bIns="0" rIns="0">
              <a:spAutoFit/>
            </a:bodyPr>
            <a:lstStyle/>
            <a:p>
              <a:pPr algn="ctr">
                <a:lnSpc>
                  <a:spcPts val="3079"/>
                </a:lnSpc>
              </a:pPr>
              <a:r>
                <a:rPr lang="en-US" b="true" sz="2199">
                  <a:solidFill>
                    <a:srgbClr val="0E2C4B"/>
                  </a:solidFill>
                  <a:latin typeface="Muli Bold"/>
                  <a:ea typeface="Muli Bold"/>
                  <a:cs typeface="Muli Bold"/>
                  <a:sym typeface="Muli Bold"/>
                </a:rPr>
                <a:t>LẬP TRÌNH HƯỚNG ĐỐI TƯỢNG</a:t>
              </a:r>
            </a:p>
          </p:txBody>
        </p:sp>
        <p:sp>
          <p:nvSpPr>
            <p:cNvPr name="TextBox 28" id="28"/>
            <p:cNvSpPr txBox="true"/>
            <p:nvPr/>
          </p:nvSpPr>
          <p:spPr>
            <a:xfrm rot="0">
              <a:off x="0" y="944371"/>
              <a:ext cx="8433828" cy="4129193"/>
            </a:xfrm>
            <a:prstGeom prst="rect">
              <a:avLst/>
            </a:prstGeom>
          </p:spPr>
          <p:txBody>
            <a:bodyPr anchor="t" rtlCol="false" tIns="0" lIns="0" bIns="0" rIns="0">
              <a:spAutoFit/>
            </a:bodyPr>
            <a:lstStyle/>
            <a:p>
              <a:pPr algn="l">
                <a:lnSpc>
                  <a:spcPts val="3079"/>
                </a:lnSpc>
              </a:pPr>
              <a:r>
                <a:rPr lang="en-US" sz="2199">
                  <a:solidFill>
                    <a:srgbClr val="0E2C4B"/>
                  </a:solidFill>
                  <a:latin typeface="Muli"/>
                  <a:ea typeface="Muli"/>
                  <a:cs typeface="Muli"/>
                  <a:sym typeface="Muli"/>
                </a:rPr>
                <a:t>Player (trong entities/player.py)</a:t>
              </a:r>
            </a:p>
            <a:p>
              <a:pPr algn="l">
                <a:lnSpc>
                  <a:spcPts val="3079"/>
                </a:lnSpc>
              </a:pPr>
              <a:r>
                <a:rPr lang="en-US" sz="2199">
                  <a:solidFill>
                    <a:srgbClr val="0E2C4B"/>
                  </a:solidFill>
                  <a:latin typeface="Muli"/>
                  <a:ea typeface="Muli"/>
                  <a:cs typeface="Muli"/>
                  <a:sym typeface="Muli"/>
                </a:rPr>
                <a:t>Enemy (trong entities/enemy.py)</a:t>
              </a:r>
            </a:p>
            <a:p>
              <a:pPr algn="l">
                <a:lnSpc>
                  <a:spcPts val="3079"/>
                </a:lnSpc>
              </a:pPr>
              <a:r>
                <a:rPr lang="en-US" sz="2199">
                  <a:solidFill>
                    <a:srgbClr val="0E2C4B"/>
                  </a:solidFill>
                  <a:latin typeface="Muli"/>
                  <a:ea typeface="Muli"/>
                  <a:cs typeface="Muli"/>
                  <a:sym typeface="Muli"/>
                </a:rPr>
                <a:t>Magic (trong magic.py)</a:t>
              </a:r>
            </a:p>
            <a:p>
              <a:pPr algn="l">
                <a:lnSpc>
                  <a:spcPts val="3079"/>
                </a:lnSpc>
              </a:pPr>
              <a:r>
                <a:rPr lang="en-US" sz="2199">
                  <a:solidFill>
                    <a:srgbClr val="0E2C4B"/>
                  </a:solidFill>
                  <a:latin typeface="Muli"/>
                  <a:ea typeface="Muli"/>
                  <a:cs typeface="Muli"/>
                  <a:sym typeface="Muli"/>
                </a:rPr>
                <a:t>World (trong world.py)</a:t>
              </a:r>
            </a:p>
            <a:p>
              <a:pPr algn="l">
                <a:lnSpc>
                  <a:spcPts val="3079"/>
                </a:lnSpc>
              </a:pPr>
              <a:r>
                <a:rPr lang="en-US" sz="2199">
                  <a:solidFill>
                    <a:srgbClr val="0E2C4B"/>
                  </a:solidFill>
                  <a:latin typeface="Muli"/>
                  <a:ea typeface="Muli"/>
                  <a:cs typeface="Muli"/>
                  <a:sym typeface="Muli"/>
                </a:rPr>
                <a:t>Button (trong button.py)</a:t>
              </a:r>
            </a:p>
            <a:p>
              <a:pPr algn="l">
                <a:lnSpc>
                  <a:spcPts val="3079"/>
                </a:lnSpc>
              </a:pPr>
              <a:r>
                <a:rPr lang="en-US" sz="2199">
                  <a:solidFill>
                    <a:srgbClr val="0E2C4B"/>
                  </a:solidFill>
                  <a:latin typeface="Muli"/>
                  <a:ea typeface="Muli"/>
                  <a:cs typeface="Muli"/>
                  <a:sym typeface="Muli"/>
                </a:rPr>
                <a:t>ItemBox (trong load_map.py)</a:t>
              </a:r>
            </a:p>
            <a:p>
              <a:pPr algn="l">
                <a:lnSpc>
                  <a:spcPts val="3079"/>
                </a:lnSpc>
              </a:pPr>
              <a:r>
                <a:rPr lang="en-US" sz="2199">
                  <a:solidFill>
                    <a:srgbClr val="0E2C4B"/>
                  </a:solidFill>
                  <a:latin typeface="Muli"/>
                  <a:ea typeface="Muli"/>
                  <a:cs typeface="Muli"/>
                  <a:sym typeface="Muli"/>
                </a:rPr>
                <a:t>Decoration, Exit (trong entities/environment.py)</a:t>
              </a:r>
            </a:p>
            <a:p>
              <a:pPr algn="l">
                <a:lnSpc>
                  <a:spcPts val="3079"/>
                </a:lnSpc>
              </a:pPr>
              <a:r>
                <a:rPr lang="en-US" sz="2199">
                  <a:solidFill>
                    <a:srgbClr val="0E2C4B"/>
                  </a:solidFill>
                  <a:latin typeface="Muli"/>
                  <a:ea typeface="Muli"/>
                  <a:cs typeface="Muli"/>
                  <a:sym typeface="Muli"/>
                </a:rPr>
                <a:t>Search_Algorithm.py</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1028700" y="1875827"/>
            <a:ext cx="6173123" cy="2842861"/>
            <a:chOff x="0" y="0"/>
            <a:chExt cx="8230830" cy="3790481"/>
          </a:xfrm>
        </p:grpSpPr>
        <p:sp>
          <p:nvSpPr>
            <p:cNvPr name="TextBox 3" id="3"/>
            <p:cNvSpPr txBox="true"/>
            <p:nvPr/>
          </p:nvSpPr>
          <p:spPr>
            <a:xfrm rot="0">
              <a:off x="0" y="9525"/>
              <a:ext cx="8230830" cy="2098675"/>
            </a:xfrm>
            <a:prstGeom prst="rect">
              <a:avLst/>
            </a:prstGeom>
          </p:spPr>
          <p:txBody>
            <a:bodyPr anchor="t" rtlCol="false" tIns="0" lIns="0" bIns="0" rIns="0">
              <a:spAutoFit/>
            </a:bodyPr>
            <a:lstStyle/>
            <a:p>
              <a:pPr algn="l">
                <a:lnSpc>
                  <a:spcPts val="6240"/>
                </a:lnSpc>
              </a:pPr>
              <a:r>
                <a:rPr lang="en-US" sz="5200" b="true">
                  <a:solidFill>
                    <a:srgbClr val="0E2C4B"/>
                  </a:solidFill>
                  <a:latin typeface="Muli Ultra-Bold"/>
                  <a:ea typeface="Muli Ultra-Bold"/>
                  <a:cs typeface="Muli Ultra-Bold"/>
                  <a:sym typeface="Muli Ultra-Bold"/>
                </a:rPr>
                <a:t>Các thuật toán đã áp dụng</a:t>
              </a:r>
            </a:p>
          </p:txBody>
        </p:sp>
        <p:grpSp>
          <p:nvGrpSpPr>
            <p:cNvPr name="Group 4" id="4"/>
            <p:cNvGrpSpPr/>
            <p:nvPr/>
          </p:nvGrpSpPr>
          <p:grpSpPr>
            <a:xfrm rot="0">
              <a:off x="0" y="2689814"/>
              <a:ext cx="6702579" cy="1100667"/>
              <a:chOff x="0" y="0"/>
              <a:chExt cx="4021547" cy="660400"/>
            </a:xfrm>
          </p:grpSpPr>
          <p:sp>
            <p:nvSpPr>
              <p:cNvPr name="Freeform 5" id="5"/>
              <p:cNvSpPr/>
              <p:nvPr/>
            </p:nvSpPr>
            <p:spPr>
              <a:xfrm flipH="false" flipV="false" rot="0">
                <a:off x="0" y="0"/>
                <a:ext cx="4021548" cy="660400"/>
              </a:xfrm>
              <a:custGeom>
                <a:avLst/>
                <a:gdLst/>
                <a:ahLst/>
                <a:cxnLst/>
                <a:rect r="r" b="b" t="t" l="l"/>
                <a:pathLst>
                  <a:path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p:spPr>
          </p:sp>
        </p:grpSp>
        <p:sp>
          <p:nvSpPr>
            <p:cNvPr name="TextBox 6" id="6"/>
            <p:cNvSpPr txBox="true"/>
            <p:nvPr/>
          </p:nvSpPr>
          <p:spPr>
            <a:xfrm rot="0">
              <a:off x="693230" y="2925117"/>
              <a:ext cx="5587728" cy="559435"/>
            </a:xfrm>
            <a:prstGeom prst="rect">
              <a:avLst/>
            </a:prstGeom>
          </p:spPr>
          <p:txBody>
            <a:bodyPr anchor="t" rtlCol="false" tIns="0" lIns="0" bIns="0" rIns="0">
              <a:spAutoFit/>
            </a:bodyPr>
            <a:lstStyle/>
            <a:p>
              <a:pPr algn="l">
                <a:lnSpc>
                  <a:spcPts val="3360"/>
                </a:lnSpc>
              </a:pPr>
              <a:r>
                <a:rPr lang="en-US" b="true" sz="2800">
                  <a:solidFill>
                    <a:srgbClr val="FFFFFF"/>
                  </a:solidFill>
                  <a:latin typeface="Muli Semi-Bold"/>
                  <a:ea typeface="Muli Semi-Bold"/>
                  <a:cs typeface="Muli Semi-Bold"/>
                  <a:sym typeface="Muli Semi-Bold"/>
                </a:rPr>
                <a:t>Các Chủ điểm Thảo luận</a:t>
              </a:r>
            </a:p>
          </p:txBody>
        </p:sp>
      </p:grpSp>
      <p:grpSp>
        <p:nvGrpSpPr>
          <p:cNvPr name="Group 7" id="7"/>
          <p:cNvGrpSpPr/>
          <p:nvPr/>
        </p:nvGrpSpPr>
        <p:grpSpPr>
          <a:xfrm rot="0">
            <a:off x="8449948" y="236488"/>
            <a:ext cx="9524255" cy="9814023"/>
            <a:chOff x="0" y="0"/>
            <a:chExt cx="7619404" cy="7851218"/>
          </a:xfrm>
        </p:grpSpPr>
        <p:sp>
          <p:nvSpPr>
            <p:cNvPr name="Freeform 8" id="8"/>
            <p:cNvSpPr/>
            <p:nvPr/>
          </p:nvSpPr>
          <p:spPr>
            <a:xfrm flipH="false" flipV="false" rot="0">
              <a:off x="0" y="0"/>
              <a:ext cx="7619404" cy="7851218"/>
            </a:xfrm>
            <a:custGeom>
              <a:avLst/>
              <a:gdLst/>
              <a:ahLst/>
              <a:cxnLst/>
              <a:rect r="r" b="b" t="t" l="l"/>
              <a:pathLst>
                <a:path h="7851218" w="7619404">
                  <a:moveTo>
                    <a:pt x="7494944" y="7851218"/>
                  </a:moveTo>
                  <a:lnTo>
                    <a:pt x="124460" y="7851218"/>
                  </a:lnTo>
                  <a:cubicBezTo>
                    <a:pt x="55880" y="7851218"/>
                    <a:pt x="0" y="7795338"/>
                    <a:pt x="0" y="7726759"/>
                  </a:cubicBezTo>
                  <a:lnTo>
                    <a:pt x="0" y="124460"/>
                  </a:lnTo>
                  <a:cubicBezTo>
                    <a:pt x="0" y="55880"/>
                    <a:pt x="55880" y="0"/>
                    <a:pt x="124460" y="0"/>
                  </a:cubicBezTo>
                  <a:lnTo>
                    <a:pt x="7494944" y="0"/>
                  </a:lnTo>
                  <a:cubicBezTo>
                    <a:pt x="7563524" y="0"/>
                    <a:pt x="7619404" y="55880"/>
                    <a:pt x="7619404" y="124460"/>
                  </a:cubicBezTo>
                  <a:lnTo>
                    <a:pt x="7619404" y="7726759"/>
                  </a:lnTo>
                  <a:cubicBezTo>
                    <a:pt x="7619404" y="7795338"/>
                    <a:pt x="7563524" y="7851218"/>
                    <a:pt x="7494944" y="7851218"/>
                  </a:cubicBezTo>
                  <a:close/>
                </a:path>
              </a:pathLst>
            </a:custGeom>
            <a:solidFill>
              <a:srgbClr val="FFFFFF"/>
            </a:solidFill>
          </p:spPr>
        </p:sp>
      </p:grpSp>
      <p:pic>
        <p:nvPicPr>
          <p:cNvPr name="Picture 9" id="9"/>
          <p:cNvPicPr>
            <a:picLocks noChangeAspect="true"/>
          </p:cNvPicPr>
          <p:nvPr/>
        </p:nvPicPr>
        <p:blipFill>
          <a:blip r:embed="rId2"/>
          <a:stretch>
            <a:fillRect/>
          </a:stretch>
        </p:blipFill>
        <p:spPr>
          <a:xfrm rot="0">
            <a:off x="8231799" y="1317301"/>
            <a:ext cx="9960552" cy="7652398"/>
          </a:xfrm>
          <a:prstGeom prst="rect">
            <a:avLst/>
          </a:prstGeom>
        </p:spPr>
      </p:pic>
      <p:sp>
        <p:nvSpPr>
          <p:cNvPr name="TextBox 10" id="10"/>
          <p:cNvSpPr txBox="true"/>
          <p:nvPr/>
        </p:nvSpPr>
        <p:spPr>
          <a:xfrm rot="0">
            <a:off x="1028700" y="5211684"/>
            <a:ext cx="5704818" cy="861060"/>
          </a:xfrm>
          <a:prstGeom prst="rect">
            <a:avLst/>
          </a:prstGeom>
        </p:spPr>
        <p:txBody>
          <a:bodyPr anchor="t" rtlCol="false" tIns="0" lIns="0" bIns="0" rIns="0">
            <a:spAutoFit/>
          </a:bodyPr>
          <a:lstStyle/>
          <a:p>
            <a:pPr algn="l">
              <a:lnSpc>
                <a:spcPts val="3464"/>
              </a:lnSpc>
            </a:pPr>
            <a:r>
              <a:rPr lang="en-US" sz="2474">
                <a:solidFill>
                  <a:srgbClr val="0E2C4B"/>
                </a:solidFill>
                <a:latin typeface="Muli"/>
                <a:ea typeface="Muli"/>
                <a:cs typeface="Muli"/>
                <a:sym typeface="Muli"/>
              </a:rPr>
              <a:t>Lựa</a:t>
            </a:r>
            <a:r>
              <a:rPr lang="en-US" sz="2474">
                <a:solidFill>
                  <a:srgbClr val="0E2C4B"/>
                </a:solidFill>
                <a:latin typeface="Muli"/>
                <a:ea typeface="Muli"/>
                <a:cs typeface="Muli"/>
                <a:sym typeface="Muli"/>
              </a:rPr>
              <a:t> chọn A* và BFS làm giải pháp chính cho AI tìm đường của quái vật.</a:t>
            </a:r>
          </a:p>
        </p:txBody>
      </p:sp>
      <p:sp>
        <p:nvSpPr>
          <p:cNvPr name="TextBox 11" id="11"/>
          <p:cNvSpPr txBox="true"/>
          <p:nvPr/>
        </p:nvSpPr>
        <p:spPr>
          <a:xfrm rot="0">
            <a:off x="1028700" y="6987954"/>
            <a:ext cx="5704818" cy="861060"/>
          </a:xfrm>
          <a:prstGeom prst="rect">
            <a:avLst/>
          </a:prstGeom>
        </p:spPr>
        <p:txBody>
          <a:bodyPr anchor="t" rtlCol="false" tIns="0" lIns="0" bIns="0" rIns="0">
            <a:spAutoFit/>
          </a:bodyPr>
          <a:lstStyle/>
          <a:p>
            <a:pPr algn="l">
              <a:lnSpc>
                <a:spcPts val="3464"/>
              </a:lnSpc>
            </a:pPr>
            <a:r>
              <a:rPr lang="en-US" sz="2474">
                <a:solidFill>
                  <a:srgbClr val="0E2C4B"/>
                </a:solidFill>
                <a:latin typeface="Muli"/>
                <a:ea typeface="Muli"/>
                <a:cs typeface="Muli"/>
                <a:sym typeface="Muli"/>
              </a:rPr>
              <a:t>Nhóm</a:t>
            </a:r>
            <a:r>
              <a:rPr lang="en-US" sz="2474">
                <a:solidFill>
                  <a:srgbClr val="0E2C4B"/>
                </a:solidFill>
                <a:latin typeface="Muli"/>
                <a:ea typeface="Muli"/>
                <a:cs typeface="Muli"/>
                <a:sym typeface="Muli"/>
              </a:rPr>
              <a:t> thuật toán khác đã xem xét  And-Or, Backtracking, Q-Learning.</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true" flipV="false" rot="0">
            <a:off x="6461347" y="8584208"/>
            <a:ext cx="3651821" cy="1267486"/>
          </a:xfrm>
          <a:custGeom>
            <a:avLst/>
            <a:gdLst/>
            <a:ahLst/>
            <a:cxnLst/>
            <a:rect r="r" b="b" t="t" l="l"/>
            <a:pathLst>
              <a:path h="1267486" w="3651821">
                <a:moveTo>
                  <a:pt x="3651822" y="0"/>
                </a:moveTo>
                <a:lnTo>
                  <a:pt x="0" y="0"/>
                </a:lnTo>
                <a:lnTo>
                  <a:pt x="0" y="1267487"/>
                </a:lnTo>
                <a:lnTo>
                  <a:pt x="3651822" y="1267487"/>
                </a:lnTo>
                <a:lnTo>
                  <a:pt x="3651822" y="0"/>
                </a:lnTo>
                <a:close/>
              </a:path>
            </a:pathLst>
          </a:custGeom>
          <a:blipFill>
            <a:blip r:embed="rId2">
              <a:alphaModFix amt="51000"/>
            </a:blip>
            <a:stretch>
              <a:fillRect l="0" t="0" r="0" b="0"/>
            </a:stretch>
          </a:blipFill>
        </p:spPr>
      </p:sp>
      <p:sp>
        <p:nvSpPr>
          <p:cNvPr name="Freeform 3" id="3"/>
          <p:cNvSpPr/>
          <p:nvPr/>
        </p:nvSpPr>
        <p:spPr>
          <a:xfrm flipH="false" flipV="false" rot="0">
            <a:off x="2463890" y="2771877"/>
            <a:ext cx="13360219" cy="7515123"/>
          </a:xfrm>
          <a:custGeom>
            <a:avLst/>
            <a:gdLst/>
            <a:ahLst/>
            <a:cxnLst/>
            <a:rect r="r" b="b" t="t" l="l"/>
            <a:pathLst>
              <a:path h="7515123" w="13360219">
                <a:moveTo>
                  <a:pt x="0" y="0"/>
                </a:moveTo>
                <a:lnTo>
                  <a:pt x="13360220" y="0"/>
                </a:lnTo>
                <a:lnTo>
                  <a:pt x="13360220" y="7515123"/>
                </a:lnTo>
                <a:lnTo>
                  <a:pt x="0" y="7515123"/>
                </a:lnTo>
                <a:lnTo>
                  <a:pt x="0" y="0"/>
                </a:lnTo>
                <a:close/>
              </a:path>
            </a:pathLst>
          </a:custGeom>
          <a:blipFill>
            <a:blip r:embed="rId3"/>
            <a:stretch>
              <a:fillRect l="0" t="0" r="0" b="0"/>
            </a:stretch>
          </a:blipFill>
        </p:spPr>
      </p:sp>
      <p:grpSp>
        <p:nvGrpSpPr>
          <p:cNvPr name="Group 4" id="4"/>
          <p:cNvGrpSpPr/>
          <p:nvPr/>
        </p:nvGrpSpPr>
        <p:grpSpPr>
          <a:xfrm rot="0">
            <a:off x="4052944" y="144187"/>
            <a:ext cx="10182112" cy="2899986"/>
            <a:chOff x="0" y="0"/>
            <a:chExt cx="13576150" cy="3866648"/>
          </a:xfrm>
        </p:grpSpPr>
        <p:sp>
          <p:nvSpPr>
            <p:cNvPr name="TextBox 5" id="5"/>
            <p:cNvSpPr txBox="true"/>
            <p:nvPr/>
          </p:nvSpPr>
          <p:spPr>
            <a:xfrm rot="0">
              <a:off x="0" y="0"/>
              <a:ext cx="13576150" cy="1397000"/>
            </a:xfrm>
            <a:prstGeom prst="rect">
              <a:avLst/>
            </a:prstGeom>
          </p:spPr>
          <p:txBody>
            <a:bodyPr anchor="t" rtlCol="false" tIns="0" lIns="0" bIns="0" rIns="0">
              <a:spAutoFit/>
            </a:bodyPr>
            <a:lstStyle/>
            <a:p>
              <a:pPr algn="l">
                <a:lnSpc>
                  <a:spcPts val="8310"/>
                </a:lnSpc>
              </a:pPr>
              <a:r>
                <a:rPr lang="en-US" sz="6925" b="true">
                  <a:solidFill>
                    <a:srgbClr val="0E2C4B"/>
                  </a:solidFill>
                  <a:latin typeface="Muli Ultra-Bold"/>
                  <a:ea typeface="Muli Ultra-Bold"/>
                  <a:cs typeface="Muli Ultra-Bold"/>
                  <a:sym typeface="Muli Ultra-Bold"/>
                </a:rPr>
                <a:t>Thực nghiệm, đánh giá</a:t>
              </a:r>
            </a:p>
          </p:txBody>
        </p:sp>
        <p:sp>
          <p:nvSpPr>
            <p:cNvPr name="TextBox 6" id="6"/>
            <p:cNvSpPr txBox="true"/>
            <p:nvPr/>
          </p:nvSpPr>
          <p:spPr>
            <a:xfrm rot="0">
              <a:off x="0" y="2077289"/>
              <a:ext cx="12751386" cy="1793875"/>
            </a:xfrm>
            <a:prstGeom prst="rect">
              <a:avLst/>
            </a:prstGeom>
          </p:spPr>
          <p:txBody>
            <a:bodyPr anchor="t" rtlCol="false" tIns="0" lIns="0" bIns="0" rIns="0">
              <a:spAutoFit/>
            </a:bodyPr>
            <a:lstStyle/>
            <a:p>
              <a:pPr algn="l">
                <a:lnSpc>
                  <a:spcPts val="3599"/>
                </a:lnSpc>
              </a:pPr>
              <a:r>
                <a:rPr lang="en-US" sz="2999" b="true">
                  <a:solidFill>
                    <a:srgbClr val="0E2C4B"/>
                  </a:solidFill>
                  <a:latin typeface="Muli Semi-Bold"/>
                  <a:ea typeface="Muli Semi-Bold"/>
                  <a:cs typeface="Muli Semi-Bold"/>
                  <a:sym typeface="Muli Semi-Bold"/>
                </a:rPr>
                <a:t>Thiết bị thử nghiệm: Laptop cá nhân.</a:t>
              </a:r>
            </a:p>
            <a:p>
              <a:pPr algn="l">
                <a:lnSpc>
                  <a:spcPts val="3599"/>
                </a:lnSpc>
              </a:pPr>
              <a:r>
                <a:rPr lang="en-US" sz="2999" b="true">
                  <a:solidFill>
                    <a:srgbClr val="0E2C4B"/>
                  </a:solidFill>
                  <a:latin typeface="Muli Semi-Bold"/>
                  <a:ea typeface="Muli Semi-Bold"/>
                  <a:cs typeface="Muli Semi-Bold"/>
                  <a:sym typeface="Muli Semi-Bold"/>
                </a:rPr>
                <a:t>Môi trường thử nghiệm Map 2 của trò chơi.</a:t>
              </a:r>
            </a:p>
            <a:p>
              <a:pPr algn="l">
                <a:lnSpc>
                  <a:spcPts val="3600"/>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true" flipV="false" rot="0">
            <a:off x="6461347" y="8584208"/>
            <a:ext cx="3651821" cy="1267486"/>
          </a:xfrm>
          <a:custGeom>
            <a:avLst/>
            <a:gdLst/>
            <a:ahLst/>
            <a:cxnLst/>
            <a:rect r="r" b="b" t="t" l="l"/>
            <a:pathLst>
              <a:path h="1267486" w="3651821">
                <a:moveTo>
                  <a:pt x="3651822" y="0"/>
                </a:moveTo>
                <a:lnTo>
                  <a:pt x="0" y="0"/>
                </a:lnTo>
                <a:lnTo>
                  <a:pt x="0" y="1267487"/>
                </a:lnTo>
                <a:lnTo>
                  <a:pt x="3651822" y="1267487"/>
                </a:lnTo>
                <a:lnTo>
                  <a:pt x="3651822" y="0"/>
                </a:lnTo>
                <a:close/>
              </a:path>
            </a:pathLst>
          </a:custGeom>
          <a:blipFill>
            <a:blip r:embed="rId2">
              <a:alphaModFix amt="51000"/>
            </a:blip>
            <a:stretch>
              <a:fillRect l="0" t="0" r="0" b="0"/>
            </a:stretch>
          </a:blipFill>
        </p:spPr>
      </p:sp>
      <p:sp>
        <p:nvSpPr>
          <p:cNvPr name="TextBox 3" id="3"/>
          <p:cNvSpPr txBox="true"/>
          <p:nvPr/>
        </p:nvSpPr>
        <p:spPr>
          <a:xfrm rot="0">
            <a:off x="4052944" y="1028700"/>
            <a:ext cx="10182112" cy="1047750"/>
          </a:xfrm>
          <a:prstGeom prst="rect">
            <a:avLst/>
          </a:prstGeom>
        </p:spPr>
        <p:txBody>
          <a:bodyPr anchor="t" rtlCol="false" tIns="0" lIns="0" bIns="0" rIns="0">
            <a:spAutoFit/>
          </a:bodyPr>
          <a:lstStyle/>
          <a:p>
            <a:pPr algn="l">
              <a:lnSpc>
                <a:spcPts val="8310"/>
              </a:lnSpc>
            </a:pPr>
            <a:r>
              <a:rPr lang="en-US" sz="6925" b="true">
                <a:solidFill>
                  <a:srgbClr val="0E2C4B"/>
                </a:solidFill>
                <a:latin typeface="Muli Ultra-Bold"/>
                <a:ea typeface="Muli Ultra-Bold"/>
                <a:cs typeface="Muli Ultra-Bold"/>
                <a:sym typeface="Muli Ultra-Bold"/>
              </a:rPr>
              <a:t>Thực nghiệm, đánh giá</a:t>
            </a:r>
          </a:p>
        </p:txBody>
      </p:sp>
      <p:sp>
        <p:nvSpPr>
          <p:cNvPr name="TextBox 4" id="4"/>
          <p:cNvSpPr txBox="true"/>
          <p:nvPr/>
        </p:nvSpPr>
        <p:spPr>
          <a:xfrm rot="0">
            <a:off x="3391433" y="3189377"/>
            <a:ext cx="11505133" cy="6304144"/>
          </a:xfrm>
          <a:prstGeom prst="rect">
            <a:avLst/>
          </a:prstGeom>
        </p:spPr>
        <p:txBody>
          <a:bodyPr anchor="t" rtlCol="false" tIns="0" lIns="0" bIns="0" rIns="0">
            <a:spAutoFit/>
          </a:bodyPr>
          <a:lstStyle/>
          <a:p>
            <a:pPr algn="l" marL="971898" indent="-485949" lvl="1">
              <a:lnSpc>
                <a:spcPts val="6302"/>
              </a:lnSpc>
              <a:buFont typeface="Arial"/>
              <a:buChar char="•"/>
            </a:pPr>
            <a:r>
              <a:rPr lang="en-US" sz="4501">
                <a:solidFill>
                  <a:srgbClr val="0E2C4B"/>
                </a:solidFill>
                <a:latin typeface="Muli"/>
                <a:ea typeface="Muli"/>
                <a:cs typeface="Muli"/>
                <a:sym typeface="Muli"/>
              </a:rPr>
              <a:t>Kết quả chí</a:t>
            </a:r>
            <a:r>
              <a:rPr lang="en-US" sz="4501">
                <a:solidFill>
                  <a:srgbClr val="0E2C4B"/>
                </a:solidFill>
                <a:latin typeface="Muli"/>
                <a:ea typeface="Muli"/>
                <a:cs typeface="Muli"/>
                <a:sym typeface="Muli"/>
              </a:rPr>
              <a:t>nh: Hiệu suất game ổn định khi áp dụng A*, BFS.</a:t>
            </a:r>
          </a:p>
          <a:p>
            <a:pPr algn="l" marL="971898" indent="-485949" lvl="1">
              <a:lnSpc>
                <a:spcPts val="6302"/>
              </a:lnSpc>
              <a:buFont typeface="Arial"/>
              <a:buChar char="•"/>
            </a:pPr>
            <a:r>
              <a:rPr lang="en-US" sz="4501">
                <a:solidFill>
                  <a:srgbClr val="0E2C4B"/>
                </a:solidFill>
                <a:latin typeface="Muli"/>
                <a:ea typeface="Muli"/>
                <a:cs typeface="Muli"/>
                <a:sym typeface="Muli"/>
              </a:rPr>
              <a:t>A*, BFS: Hoạt động hiệu quả, quái vật di chuyển thông minh. </a:t>
            </a:r>
          </a:p>
          <a:p>
            <a:pPr algn="l" marL="971901" indent="-485950" lvl="1">
              <a:lnSpc>
                <a:spcPts val="6302"/>
              </a:lnSpc>
              <a:buFont typeface="Arial"/>
              <a:buChar char="•"/>
            </a:pPr>
            <a:r>
              <a:rPr lang="en-US" sz="4501">
                <a:solidFill>
                  <a:srgbClr val="0E2C4B"/>
                </a:solidFill>
                <a:latin typeface="Muli"/>
                <a:ea typeface="Muli"/>
                <a:cs typeface="Muli"/>
                <a:sym typeface="Muli"/>
              </a:rPr>
              <a:t>Hạn chế của một số thuật toán khác khi áp dụng (ví dụ: Steepest Ascent dễ bị kẹt, And-Or Search không hiệu quả).</a:t>
            </a:r>
          </a:p>
          <a:p>
            <a:pPr algn="l">
              <a:lnSpc>
                <a:spcPts val="6302"/>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4149432"/>
            <a:ext cx="7960998" cy="1988136"/>
            <a:chOff x="0" y="0"/>
            <a:chExt cx="10614664" cy="2650849"/>
          </a:xfrm>
        </p:grpSpPr>
        <p:sp>
          <p:nvSpPr>
            <p:cNvPr name="TextBox 3" id="3"/>
            <p:cNvSpPr txBox="true"/>
            <p:nvPr/>
          </p:nvSpPr>
          <p:spPr>
            <a:xfrm rot="0">
              <a:off x="0" y="9525"/>
              <a:ext cx="10614664" cy="1298575"/>
            </a:xfrm>
            <a:prstGeom prst="rect">
              <a:avLst/>
            </a:prstGeom>
          </p:spPr>
          <p:txBody>
            <a:bodyPr anchor="t" rtlCol="false" tIns="0" lIns="0" bIns="0" rIns="0">
              <a:spAutoFit/>
            </a:bodyPr>
            <a:lstStyle/>
            <a:p>
              <a:pPr algn="l">
                <a:lnSpc>
                  <a:spcPts val="7770"/>
                </a:lnSpc>
              </a:pPr>
              <a:r>
                <a:rPr lang="en-US" sz="6475" b="true">
                  <a:solidFill>
                    <a:srgbClr val="0E2C4B"/>
                  </a:solidFill>
                  <a:latin typeface="Muli Ultra-Bold"/>
                  <a:ea typeface="Muli Ultra-Bold"/>
                  <a:cs typeface="Muli Ultra-Bold"/>
                  <a:sym typeface="Muli Ultra-Bold"/>
                </a:rPr>
                <a:t>Kết luận</a:t>
              </a:r>
            </a:p>
          </p:txBody>
        </p:sp>
        <p:sp>
          <p:nvSpPr>
            <p:cNvPr name="TextBox 4" id="4"/>
            <p:cNvSpPr txBox="true"/>
            <p:nvPr/>
          </p:nvSpPr>
          <p:spPr>
            <a:xfrm rot="0">
              <a:off x="0" y="2101574"/>
              <a:ext cx="8887089" cy="549275"/>
            </a:xfrm>
            <a:prstGeom prst="rect">
              <a:avLst/>
            </a:prstGeom>
          </p:spPr>
          <p:txBody>
            <a:bodyPr anchor="t" rtlCol="false" tIns="0" lIns="0" bIns="0" rIns="0">
              <a:spAutoFit/>
            </a:bodyPr>
            <a:lstStyle/>
            <a:p>
              <a:pPr algn="l">
                <a:lnSpc>
                  <a:spcPts val="3360"/>
                </a:lnSpc>
              </a:pPr>
              <a:r>
                <a:rPr lang="en-US" sz="2800" b="true">
                  <a:solidFill>
                    <a:srgbClr val="0E2C4B"/>
                  </a:solidFill>
                  <a:latin typeface="Muli Semi-Bold"/>
                  <a:ea typeface="Muli Semi-Bold"/>
                  <a:cs typeface="Muli Semi-Bold"/>
                  <a:sym typeface="Muli Semi-Bold"/>
                </a:rPr>
                <a:t>Bài học kinh nghiệm, Hướng phát triển</a:t>
              </a:r>
            </a:p>
          </p:txBody>
        </p:sp>
      </p:grpSp>
      <p:grpSp>
        <p:nvGrpSpPr>
          <p:cNvPr name="Group 5" id="5"/>
          <p:cNvGrpSpPr/>
          <p:nvPr/>
        </p:nvGrpSpPr>
        <p:grpSpPr>
          <a:xfrm rot="0">
            <a:off x="469457" y="2057747"/>
            <a:ext cx="7318978" cy="6750644"/>
            <a:chOff x="0" y="0"/>
            <a:chExt cx="9758637" cy="9000859"/>
          </a:xfrm>
        </p:grpSpPr>
        <p:grpSp>
          <p:nvGrpSpPr>
            <p:cNvPr name="Group 6" id="6"/>
            <p:cNvGrpSpPr/>
            <p:nvPr/>
          </p:nvGrpSpPr>
          <p:grpSpPr>
            <a:xfrm rot="0">
              <a:off x="1200904" y="173984"/>
              <a:ext cx="8280339" cy="828033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8" id="8"/>
            <p:cNvSpPr/>
            <p:nvPr/>
          </p:nvSpPr>
          <p:spPr>
            <a:xfrm flipH="true" flipV="false" rot="0">
              <a:off x="0" y="6209132"/>
              <a:ext cx="8043389" cy="2791726"/>
            </a:xfrm>
            <a:custGeom>
              <a:avLst/>
              <a:gdLst/>
              <a:ahLst/>
              <a:cxnLst/>
              <a:rect r="r" b="b" t="t" l="l"/>
              <a:pathLst>
                <a:path h="2791726" w="8043389">
                  <a:moveTo>
                    <a:pt x="8043389" y="0"/>
                  </a:moveTo>
                  <a:lnTo>
                    <a:pt x="0" y="0"/>
                  </a:lnTo>
                  <a:lnTo>
                    <a:pt x="0" y="2791727"/>
                  </a:lnTo>
                  <a:lnTo>
                    <a:pt x="8043389" y="2791727"/>
                  </a:lnTo>
                  <a:lnTo>
                    <a:pt x="8043389" y="0"/>
                  </a:lnTo>
                  <a:close/>
                </a:path>
              </a:pathLst>
            </a:custGeom>
            <a:blipFill>
              <a:blip r:embed="rId2">
                <a:alphaModFix amt="51000"/>
              </a:blip>
              <a:stretch>
                <a:fillRect l="0" t="0" r="0" b="0"/>
              </a:stretch>
            </a:blipFill>
          </p:spPr>
        </p:sp>
        <p:sp>
          <p:nvSpPr>
            <p:cNvPr name="Freeform 9" id="9"/>
            <p:cNvSpPr/>
            <p:nvPr/>
          </p:nvSpPr>
          <p:spPr>
            <a:xfrm flipH="false" flipV="false" rot="0">
              <a:off x="745657" y="0"/>
              <a:ext cx="9012980" cy="8889051"/>
            </a:xfrm>
            <a:custGeom>
              <a:avLst/>
              <a:gdLst/>
              <a:ahLst/>
              <a:cxnLst/>
              <a:rect r="r" b="b" t="t" l="l"/>
              <a:pathLst>
                <a:path h="8889051" w="9012980">
                  <a:moveTo>
                    <a:pt x="0" y="0"/>
                  </a:moveTo>
                  <a:lnTo>
                    <a:pt x="9012980" y="0"/>
                  </a:lnTo>
                  <a:lnTo>
                    <a:pt x="9012980" y="8889051"/>
                  </a:lnTo>
                  <a:lnTo>
                    <a:pt x="0" y="8889051"/>
                  </a:lnTo>
                  <a:lnTo>
                    <a:pt x="0" y="0"/>
                  </a:lnTo>
                  <a:close/>
                </a:path>
              </a:pathLst>
            </a:custGeom>
            <a:blipFill>
              <a:blip r:embed="rId3"/>
              <a:stretch>
                <a:fillRect l="0" t="0" r="0" b="0"/>
              </a:stretch>
            </a:blipFill>
          </p:spPr>
        </p:sp>
      </p:grpSp>
    </p:spTree>
  </p:cSld>
  <p:clrMapOvr>
    <a:masterClrMapping/>
  </p:clrMapOvr>
</p:sld>
</file>

<file path=ppt/slides/slide17.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9299575" y="236488"/>
            <a:ext cx="8674628" cy="9814023"/>
            <a:chOff x="0" y="0"/>
            <a:chExt cx="6939702" cy="7851218"/>
          </a:xfrm>
        </p:grpSpPr>
        <p:sp>
          <p:nvSpPr>
            <p:cNvPr name="Freeform 3" id="3"/>
            <p:cNvSpPr/>
            <p:nvPr/>
          </p:nvSpPr>
          <p:spPr>
            <a:xfrm flipH="false" flipV="false" rot="0">
              <a:off x="0" y="0"/>
              <a:ext cx="6939703" cy="7851218"/>
            </a:xfrm>
            <a:custGeom>
              <a:avLst/>
              <a:gdLst/>
              <a:ahLst/>
              <a:cxnLst/>
              <a:rect r="r" b="b" t="t" l="l"/>
              <a:pathLst>
                <a:path h="7851218" w="6939703">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3" y="55880"/>
                    <a:pt x="6939703" y="124460"/>
                  </a:cubicBezTo>
                  <a:lnTo>
                    <a:pt x="6939703" y="7726759"/>
                  </a:lnTo>
                  <a:cubicBezTo>
                    <a:pt x="6939703" y="7795338"/>
                    <a:pt x="6883822" y="7851218"/>
                    <a:pt x="6815242" y="7851218"/>
                  </a:cubicBezTo>
                  <a:close/>
                </a:path>
              </a:pathLst>
            </a:custGeom>
            <a:solidFill>
              <a:srgbClr val="FFFFFF"/>
            </a:solidFill>
          </p:spPr>
        </p:sp>
      </p:grpSp>
      <p:grpSp>
        <p:nvGrpSpPr>
          <p:cNvPr name="Group 4" id="4"/>
          <p:cNvGrpSpPr/>
          <p:nvPr/>
        </p:nvGrpSpPr>
        <p:grpSpPr>
          <a:xfrm rot="0">
            <a:off x="313797" y="236488"/>
            <a:ext cx="8674628" cy="9814023"/>
            <a:chOff x="0" y="0"/>
            <a:chExt cx="6939702" cy="7851218"/>
          </a:xfrm>
        </p:grpSpPr>
        <p:sp>
          <p:nvSpPr>
            <p:cNvPr name="Freeform 5" id="5"/>
            <p:cNvSpPr/>
            <p:nvPr/>
          </p:nvSpPr>
          <p:spPr>
            <a:xfrm flipH="false" flipV="false" rot="0">
              <a:off x="0" y="0"/>
              <a:ext cx="6939703" cy="7851218"/>
            </a:xfrm>
            <a:custGeom>
              <a:avLst/>
              <a:gdLst/>
              <a:ahLst/>
              <a:cxnLst/>
              <a:rect r="r" b="b" t="t" l="l"/>
              <a:pathLst>
                <a:path h="7851218" w="6939703">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3" y="55880"/>
                    <a:pt x="6939703" y="124460"/>
                  </a:cubicBezTo>
                  <a:lnTo>
                    <a:pt x="6939703" y="7726759"/>
                  </a:lnTo>
                  <a:cubicBezTo>
                    <a:pt x="6939703" y="7795338"/>
                    <a:pt x="6883822" y="7851218"/>
                    <a:pt x="6815242" y="7851218"/>
                  </a:cubicBezTo>
                  <a:close/>
                </a:path>
              </a:pathLst>
            </a:custGeom>
            <a:solidFill>
              <a:srgbClr val="FFFFFF"/>
            </a:solidFill>
          </p:spPr>
        </p:sp>
      </p:grpSp>
      <p:sp>
        <p:nvSpPr>
          <p:cNvPr name="TextBox 6" id="6"/>
          <p:cNvSpPr txBox="true"/>
          <p:nvPr/>
        </p:nvSpPr>
        <p:spPr>
          <a:xfrm rot="0">
            <a:off x="1405191" y="1614354"/>
            <a:ext cx="6411925" cy="762000"/>
          </a:xfrm>
          <a:prstGeom prst="rect">
            <a:avLst/>
          </a:prstGeom>
        </p:spPr>
        <p:txBody>
          <a:bodyPr anchor="t" rtlCol="false" tIns="0" lIns="0" bIns="0" rIns="0">
            <a:spAutoFit/>
          </a:bodyPr>
          <a:lstStyle/>
          <a:p>
            <a:pPr algn="l">
              <a:lnSpc>
                <a:spcPts val="6000"/>
              </a:lnSpc>
            </a:pPr>
            <a:r>
              <a:rPr lang="en-US" sz="5000" b="true">
                <a:solidFill>
                  <a:srgbClr val="0E2C4B"/>
                </a:solidFill>
                <a:latin typeface="Muli Bold"/>
                <a:ea typeface="Muli Bold"/>
                <a:cs typeface="Muli Bold"/>
                <a:sym typeface="Muli Bold"/>
              </a:rPr>
              <a:t>Bài học kinh nghiệm</a:t>
            </a:r>
          </a:p>
        </p:txBody>
      </p:sp>
      <p:sp>
        <p:nvSpPr>
          <p:cNvPr name="TextBox 7" id="7"/>
          <p:cNvSpPr txBox="true"/>
          <p:nvPr/>
        </p:nvSpPr>
        <p:spPr>
          <a:xfrm rot="0">
            <a:off x="10430926" y="1614354"/>
            <a:ext cx="6411925" cy="762000"/>
          </a:xfrm>
          <a:prstGeom prst="rect">
            <a:avLst/>
          </a:prstGeom>
        </p:spPr>
        <p:txBody>
          <a:bodyPr anchor="t" rtlCol="false" tIns="0" lIns="0" bIns="0" rIns="0">
            <a:spAutoFit/>
          </a:bodyPr>
          <a:lstStyle/>
          <a:p>
            <a:pPr algn="l">
              <a:lnSpc>
                <a:spcPts val="6000"/>
              </a:lnSpc>
            </a:pPr>
            <a:r>
              <a:rPr lang="en-US" sz="5000" b="true">
                <a:solidFill>
                  <a:srgbClr val="0E2C4B"/>
                </a:solidFill>
                <a:latin typeface="Muli Bold"/>
                <a:ea typeface="Muli Bold"/>
                <a:cs typeface="Muli Bold"/>
                <a:sym typeface="Muli Bold"/>
              </a:rPr>
              <a:t>Hướng phát triển</a:t>
            </a:r>
          </a:p>
        </p:txBody>
      </p:sp>
      <p:sp>
        <p:nvSpPr>
          <p:cNvPr name="AutoShape 8" id="8"/>
          <p:cNvSpPr/>
          <p:nvPr/>
        </p:nvSpPr>
        <p:spPr>
          <a:xfrm rot="0">
            <a:off x="313797" y="4232757"/>
            <a:ext cx="8674628" cy="0"/>
          </a:xfrm>
          <a:prstGeom prst="line">
            <a:avLst/>
          </a:prstGeom>
          <a:ln cap="flat" w="76200">
            <a:solidFill>
              <a:srgbClr val="F2F3F4"/>
            </a:solidFill>
            <a:prstDash val="solid"/>
            <a:headEnd type="none" len="sm" w="sm"/>
            <a:tailEnd type="none" len="sm" w="sm"/>
          </a:ln>
        </p:spPr>
      </p:sp>
      <p:sp>
        <p:nvSpPr>
          <p:cNvPr name="TextBox 9" id="9"/>
          <p:cNvSpPr txBox="true"/>
          <p:nvPr/>
        </p:nvSpPr>
        <p:spPr>
          <a:xfrm rot="0">
            <a:off x="1405191" y="5588254"/>
            <a:ext cx="6411925" cy="4099560"/>
          </a:xfrm>
          <a:prstGeom prst="rect">
            <a:avLst/>
          </a:prstGeom>
        </p:spPr>
        <p:txBody>
          <a:bodyPr anchor="t" rtlCol="false" tIns="0" lIns="0" bIns="0" rIns="0">
            <a:spAutoFit/>
          </a:bodyPr>
          <a:lstStyle/>
          <a:p>
            <a:pPr algn="l" marL="518160" indent="-259080" lvl="1">
              <a:lnSpc>
                <a:spcPts val="3600"/>
              </a:lnSpc>
              <a:buFont typeface="Arial"/>
              <a:buChar char="•"/>
            </a:pPr>
            <a:r>
              <a:rPr lang="en-US" sz="2400">
                <a:solidFill>
                  <a:srgbClr val="0E2C4B"/>
                </a:solidFill>
                <a:latin typeface="Muli"/>
                <a:ea typeface="Muli"/>
                <a:cs typeface="Muli"/>
                <a:sym typeface="Muli"/>
              </a:rPr>
              <a:t>Lên kế hoạch và thiết kế chi tiết trước khi viết mã.</a:t>
            </a:r>
          </a:p>
          <a:p>
            <a:pPr algn="l" marL="518160" indent="-259080" lvl="1">
              <a:lnSpc>
                <a:spcPts val="3600"/>
              </a:lnSpc>
              <a:buFont typeface="Arial"/>
              <a:buChar char="•"/>
            </a:pPr>
            <a:r>
              <a:rPr lang="en-US" sz="2400">
                <a:solidFill>
                  <a:srgbClr val="0E2C4B"/>
                </a:solidFill>
                <a:latin typeface="Muli"/>
                <a:ea typeface="Muli"/>
                <a:cs typeface="Muli"/>
                <a:sym typeface="Muli"/>
              </a:rPr>
              <a:t>Tận dụng điểm mạnh của Pygame để xây dựng một trò chơi.</a:t>
            </a:r>
          </a:p>
          <a:p>
            <a:pPr algn="l" marL="518160" indent="-259080" lvl="1">
              <a:lnSpc>
                <a:spcPts val="3600"/>
              </a:lnSpc>
              <a:buFont typeface="Arial"/>
              <a:buChar char="•"/>
            </a:pPr>
            <a:r>
              <a:rPr lang="en-US" sz="2400">
                <a:solidFill>
                  <a:srgbClr val="0E2C4B"/>
                </a:solidFill>
                <a:latin typeface="Muli"/>
                <a:ea typeface="Muli"/>
                <a:cs typeface="Muli"/>
                <a:sym typeface="Muli"/>
              </a:rPr>
              <a:t>Giải quyết vấn đề hiệu suất, bộ nhớ của dự án.</a:t>
            </a:r>
          </a:p>
          <a:p>
            <a:pPr algn="l" marL="518160" indent="-259080" lvl="1">
              <a:lnSpc>
                <a:spcPts val="3600"/>
              </a:lnSpc>
              <a:buFont typeface="Arial"/>
              <a:buChar char="•"/>
            </a:pPr>
            <a:r>
              <a:rPr lang="en-US" sz="2400">
                <a:solidFill>
                  <a:srgbClr val="0E2C4B"/>
                </a:solidFill>
                <a:latin typeface="Muli"/>
                <a:ea typeface="Muli"/>
                <a:cs typeface="Muli"/>
                <a:sym typeface="Muli"/>
              </a:rPr>
              <a:t>Ứng dụng thuật toán tìm kiếm đã học vào dự án thực tế.</a:t>
            </a:r>
          </a:p>
          <a:p>
            <a:pPr algn="l" marL="518160" indent="-259080" lvl="1">
              <a:lnSpc>
                <a:spcPts val="3600"/>
              </a:lnSpc>
              <a:buFont typeface="Arial"/>
              <a:buChar char="•"/>
            </a:pPr>
            <a:r>
              <a:rPr lang="en-US" sz="2400">
                <a:solidFill>
                  <a:srgbClr val="0E2C4B"/>
                </a:solidFill>
                <a:latin typeface="Muli"/>
                <a:ea typeface="Muli"/>
                <a:cs typeface="Muli"/>
                <a:sym typeface="Muli"/>
              </a:rPr>
              <a:t>Khả năng làm việc nhóm.</a:t>
            </a:r>
          </a:p>
        </p:txBody>
      </p:sp>
      <p:sp>
        <p:nvSpPr>
          <p:cNvPr name="AutoShape 10" id="10"/>
          <p:cNvSpPr/>
          <p:nvPr/>
        </p:nvSpPr>
        <p:spPr>
          <a:xfrm rot="0">
            <a:off x="9299575" y="4232757"/>
            <a:ext cx="8674628" cy="0"/>
          </a:xfrm>
          <a:prstGeom prst="line">
            <a:avLst/>
          </a:prstGeom>
          <a:ln cap="flat" w="76200">
            <a:solidFill>
              <a:srgbClr val="F2F3F4"/>
            </a:solidFill>
            <a:prstDash val="solid"/>
            <a:headEnd type="none" len="sm" w="sm"/>
            <a:tailEnd type="none" len="sm" w="sm"/>
          </a:ln>
        </p:spPr>
      </p:sp>
      <p:sp>
        <p:nvSpPr>
          <p:cNvPr name="TextBox 11" id="11"/>
          <p:cNvSpPr txBox="true"/>
          <p:nvPr/>
        </p:nvSpPr>
        <p:spPr>
          <a:xfrm rot="0">
            <a:off x="10390969" y="5588254"/>
            <a:ext cx="6411925" cy="1813560"/>
          </a:xfrm>
          <a:prstGeom prst="rect">
            <a:avLst/>
          </a:prstGeom>
        </p:spPr>
        <p:txBody>
          <a:bodyPr anchor="t" rtlCol="false" tIns="0" lIns="0" bIns="0" rIns="0">
            <a:spAutoFit/>
          </a:bodyPr>
          <a:lstStyle/>
          <a:p>
            <a:pPr algn="l" marL="518160" indent="-259080" lvl="1">
              <a:lnSpc>
                <a:spcPts val="3600"/>
              </a:lnSpc>
              <a:buFont typeface="Arial"/>
              <a:buChar char="•"/>
            </a:pPr>
            <a:r>
              <a:rPr lang="en-US" sz="2400">
                <a:solidFill>
                  <a:srgbClr val="0E2C4B"/>
                </a:solidFill>
                <a:latin typeface="Muli"/>
                <a:ea typeface="Muli"/>
                <a:cs typeface="Muli"/>
                <a:sym typeface="Muli"/>
              </a:rPr>
              <a:t>Tìm ra hướng áp dụng các thuật toán còn lại</a:t>
            </a:r>
            <a:r>
              <a:rPr lang="en-US" sz="2400">
                <a:solidFill>
                  <a:srgbClr val="0E2C4B"/>
                </a:solidFill>
                <a:latin typeface="Muli"/>
                <a:ea typeface="Muli"/>
                <a:cs typeface="Muli"/>
                <a:sym typeface="Muli"/>
              </a:rPr>
              <a:t>.</a:t>
            </a:r>
          </a:p>
          <a:p>
            <a:pPr algn="l" marL="518160" indent="-259080" lvl="1">
              <a:lnSpc>
                <a:spcPts val="3600"/>
              </a:lnSpc>
              <a:buFont typeface="Arial"/>
              <a:buChar char="•"/>
            </a:pPr>
            <a:r>
              <a:rPr lang="en-US" sz="2400">
                <a:solidFill>
                  <a:srgbClr val="0E2C4B"/>
                </a:solidFill>
                <a:latin typeface="Muli"/>
                <a:ea typeface="Muli"/>
                <a:cs typeface="Muli"/>
                <a:sym typeface="Muli"/>
              </a:rPr>
              <a:t>Tối ưu hóa, tránh bị giật lag.</a:t>
            </a:r>
          </a:p>
          <a:p>
            <a:pPr algn="l" marL="518160" indent="-259080" lvl="1">
              <a:lnSpc>
                <a:spcPts val="3600"/>
              </a:lnSpc>
              <a:buFont typeface="Arial"/>
              <a:buChar char="•"/>
            </a:pPr>
            <a:r>
              <a:rPr lang="en-US" sz="2400">
                <a:solidFill>
                  <a:srgbClr val="0E2C4B"/>
                </a:solidFill>
                <a:latin typeface="Muli"/>
                <a:ea typeface="Muli"/>
                <a:cs typeface="Muli"/>
                <a:sym typeface="Muli"/>
              </a:rPr>
              <a:t>Mở rộng bối cảnh trò chơi.</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false" flipV="false" rot="0">
            <a:off x="13971016" y="7410359"/>
            <a:ext cx="3288284" cy="1141308"/>
          </a:xfrm>
          <a:custGeom>
            <a:avLst/>
            <a:gdLst/>
            <a:ahLst/>
            <a:cxnLst/>
            <a:rect r="r" b="b" t="t" l="l"/>
            <a:pathLst>
              <a:path h="1141308" w="3288284">
                <a:moveTo>
                  <a:pt x="0" y="0"/>
                </a:moveTo>
                <a:lnTo>
                  <a:pt x="3288284" y="0"/>
                </a:lnTo>
                <a:lnTo>
                  <a:pt x="3288284" y="1141308"/>
                </a:lnTo>
                <a:lnTo>
                  <a:pt x="0" y="1141308"/>
                </a:lnTo>
                <a:lnTo>
                  <a:pt x="0" y="0"/>
                </a:lnTo>
                <a:close/>
              </a:path>
            </a:pathLst>
          </a:custGeom>
          <a:blipFill>
            <a:blip r:embed="rId2">
              <a:alphaModFix amt="21999"/>
            </a:blip>
            <a:stretch>
              <a:fillRect l="0" t="0" r="0" b="0"/>
            </a:stretch>
          </a:blipFill>
        </p:spPr>
      </p:sp>
      <p:grpSp>
        <p:nvGrpSpPr>
          <p:cNvPr name="Group 3" id="3"/>
          <p:cNvGrpSpPr/>
          <p:nvPr/>
        </p:nvGrpSpPr>
        <p:grpSpPr>
          <a:xfrm rot="0">
            <a:off x="3063954" y="2122975"/>
            <a:ext cx="12160093" cy="6041050"/>
            <a:chOff x="0" y="0"/>
            <a:chExt cx="9728074" cy="4832840"/>
          </a:xfrm>
        </p:grpSpPr>
        <p:sp>
          <p:nvSpPr>
            <p:cNvPr name="Freeform 4" id="4"/>
            <p:cNvSpPr/>
            <p:nvPr/>
          </p:nvSpPr>
          <p:spPr>
            <a:xfrm flipH="false" flipV="false" rot="0">
              <a:off x="0" y="0"/>
              <a:ext cx="9728074" cy="4832840"/>
            </a:xfrm>
            <a:custGeom>
              <a:avLst/>
              <a:gdLst/>
              <a:ahLst/>
              <a:cxnLst/>
              <a:rect r="r" b="b" t="t" l="l"/>
              <a:pathLst>
                <a:path h="4832840" w="9728074">
                  <a:moveTo>
                    <a:pt x="9603614" y="4832840"/>
                  </a:moveTo>
                  <a:lnTo>
                    <a:pt x="124460" y="4832840"/>
                  </a:lnTo>
                  <a:cubicBezTo>
                    <a:pt x="55880" y="4832840"/>
                    <a:pt x="0" y="4776960"/>
                    <a:pt x="0" y="4708380"/>
                  </a:cubicBezTo>
                  <a:lnTo>
                    <a:pt x="0" y="124460"/>
                  </a:lnTo>
                  <a:cubicBezTo>
                    <a:pt x="0" y="55880"/>
                    <a:pt x="55880" y="0"/>
                    <a:pt x="124460" y="0"/>
                  </a:cubicBezTo>
                  <a:lnTo>
                    <a:pt x="9603614" y="0"/>
                  </a:lnTo>
                  <a:cubicBezTo>
                    <a:pt x="9672194" y="0"/>
                    <a:pt x="9728074" y="55880"/>
                    <a:pt x="9728074" y="124460"/>
                  </a:cubicBezTo>
                  <a:lnTo>
                    <a:pt x="9728074" y="4708380"/>
                  </a:lnTo>
                  <a:cubicBezTo>
                    <a:pt x="9728074" y="4776960"/>
                    <a:pt x="9672194" y="4832840"/>
                    <a:pt x="9603614" y="4832840"/>
                  </a:cubicBezTo>
                  <a:close/>
                </a:path>
              </a:pathLst>
            </a:custGeom>
            <a:solidFill>
              <a:srgbClr val="FFFFFF"/>
            </a:solidFill>
          </p:spPr>
        </p:sp>
      </p:grpSp>
      <p:sp>
        <p:nvSpPr>
          <p:cNvPr name="Freeform 5" id="5"/>
          <p:cNvSpPr/>
          <p:nvPr/>
        </p:nvSpPr>
        <p:spPr>
          <a:xfrm flipH="true" flipV="false" rot="0">
            <a:off x="13379131" y="5697655"/>
            <a:ext cx="2628231" cy="2635783"/>
          </a:xfrm>
          <a:custGeom>
            <a:avLst/>
            <a:gdLst/>
            <a:ahLst/>
            <a:cxnLst/>
            <a:rect r="r" b="b" t="t" l="l"/>
            <a:pathLst>
              <a:path h="2635783" w="2628231">
                <a:moveTo>
                  <a:pt x="2628231" y="0"/>
                </a:moveTo>
                <a:lnTo>
                  <a:pt x="0" y="0"/>
                </a:lnTo>
                <a:lnTo>
                  <a:pt x="0" y="2635783"/>
                </a:lnTo>
                <a:lnTo>
                  <a:pt x="2628231" y="2635783"/>
                </a:lnTo>
                <a:lnTo>
                  <a:pt x="2628231" y="0"/>
                </a:lnTo>
                <a:close/>
              </a:path>
            </a:pathLst>
          </a:custGeom>
          <a:blipFill>
            <a:blip r:embed="rId3"/>
            <a:stretch>
              <a:fillRect l="0" t="0" r="0" b="0"/>
            </a:stretch>
          </a:blipFill>
        </p:spPr>
      </p:sp>
      <p:sp>
        <p:nvSpPr>
          <p:cNvPr name="TextBox 6" id="6"/>
          <p:cNvSpPr txBox="true"/>
          <p:nvPr/>
        </p:nvSpPr>
        <p:spPr>
          <a:xfrm rot="0">
            <a:off x="3986957" y="4433802"/>
            <a:ext cx="10706290" cy="1057275"/>
          </a:xfrm>
          <a:prstGeom prst="rect">
            <a:avLst/>
          </a:prstGeom>
        </p:spPr>
        <p:txBody>
          <a:bodyPr anchor="t" rtlCol="false" tIns="0" lIns="0" bIns="0" rIns="0">
            <a:spAutoFit/>
          </a:bodyPr>
          <a:lstStyle/>
          <a:p>
            <a:pPr algn="ctr">
              <a:lnSpc>
                <a:spcPts val="8400"/>
              </a:lnSpc>
            </a:pPr>
            <a:r>
              <a:rPr lang="en-US" b="true" sz="7000">
                <a:solidFill>
                  <a:srgbClr val="0E2C4B"/>
                </a:solidFill>
                <a:latin typeface="Muli Bold"/>
                <a:ea typeface="Muli Bold"/>
                <a:cs typeface="Muli Bold"/>
                <a:sym typeface="Muli Bold"/>
              </a:rPr>
              <a:t>Cảm ơn cô đã lắng nghe!</a:t>
            </a:r>
          </a:p>
        </p:txBody>
      </p:sp>
      <p:sp>
        <p:nvSpPr>
          <p:cNvPr name="Freeform 7" id="7"/>
          <p:cNvSpPr/>
          <p:nvPr/>
        </p:nvSpPr>
        <p:spPr>
          <a:xfrm flipH="false" flipV="false" rot="0">
            <a:off x="2470041" y="2784527"/>
            <a:ext cx="2223383" cy="771699"/>
          </a:xfrm>
          <a:custGeom>
            <a:avLst/>
            <a:gdLst/>
            <a:ahLst/>
            <a:cxnLst/>
            <a:rect r="r" b="b" t="t" l="l"/>
            <a:pathLst>
              <a:path h="771699" w="2223383">
                <a:moveTo>
                  <a:pt x="0" y="0"/>
                </a:moveTo>
                <a:lnTo>
                  <a:pt x="2223383" y="0"/>
                </a:lnTo>
                <a:lnTo>
                  <a:pt x="2223383" y="771699"/>
                </a:lnTo>
                <a:lnTo>
                  <a:pt x="0" y="771699"/>
                </a:lnTo>
                <a:lnTo>
                  <a:pt x="0" y="0"/>
                </a:lnTo>
                <a:close/>
              </a:path>
            </a:pathLst>
          </a:custGeom>
          <a:blipFill>
            <a:blip r:embed="rId2">
              <a:alphaModFix amt="21999"/>
            </a:blip>
            <a:stretch>
              <a:fillRect l="0" t="0" r="0" b="0"/>
            </a:stretch>
          </a:blipFill>
        </p:spPr>
      </p:sp>
      <p:sp>
        <p:nvSpPr>
          <p:cNvPr name="Freeform 8" id="8"/>
          <p:cNvSpPr/>
          <p:nvPr/>
        </p:nvSpPr>
        <p:spPr>
          <a:xfrm flipH="false" flipV="false" rot="-1251902">
            <a:off x="2297276" y="1924267"/>
            <a:ext cx="2945311" cy="1144990"/>
          </a:xfrm>
          <a:custGeom>
            <a:avLst/>
            <a:gdLst/>
            <a:ahLst/>
            <a:cxnLst/>
            <a:rect r="r" b="b" t="t" l="l"/>
            <a:pathLst>
              <a:path h="1144990" w="2945311">
                <a:moveTo>
                  <a:pt x="0" y="0"/>
                </a:moveTo>
                <a:lnTo>
                  <a:pt x="2945311" y="0"/>
                </a:lnTo>
                <a:lnTo>
                  <a:pt x="2945311" y="1144990"/>
                </a:lnTo>
                <a:lnTo>
                  <a:pt x="0" y="1144990"/>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2022B"/>
        </a:solidFill>
      </p:bgPr>
    </p:bg>
    <p:spTree>
      <p:nvGrpSpPr>
        <p:cNvPr id="1" name=""/>
        <p:cNvGrpSpPr/>
        <p:nvPr/>
      </p:nvGrpSpPr>
      <p:grpSpPr>
        <a:xfrm>
          <a:off x="0" y="0"/>
          <a:ext cx="0" cy="0"/>
          <a:chOff x="0" y="0"/>
          <a:chExt cx="0" cy="0"/>
        </a:xfrm>
      </p:grpSpPr>
      <p:sp>
        <p:nvSpPr>
          <p:cNvPr name="Freeform 2" id="2"/>
          <p:cNvSpPr/>
          <p:nvPr/>
        </p:nvSpPr>
        <p:spPr>
          <a:xfrm flipH="false" flipV="false" rot="0">
            <a:off x="7129606" y="1057562"/>
            <a:ext cx="4028788" cy="4028788"/>
          </a:xfrm>
          <a:custGeom>
            <a:avLst/>
            <a:gdLst/>
            <a:ahLst/>
            <a:cxnLst/>
            <a:rect r="r" b="b" t="t" l="l"/>
            <a:pathLst>
              <a:path h="4028788" w="4028788">
                <a:moveTo>
                  <a:pt x="0" y="0"/>
                </a:moveTo>
                <a:lnTo>
                  <a:pt x="4028788" y="0"/>
                </a:lnTo>
                <a:lnTo>
                  <a:pt x="4028788" y="4028788"/>
                </a:lnTo>
                <a:lnTo>
                  <a:pt x="0" y="40287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483299" y="7687654"/>
            <a:ext cx="2776001" cy="2599346"/>
          </a:xfrm>
          <a:custGeom>
            <a:avLst/>
            <a:gdLst/>
            <a:ahLst/>
            <a:cxnLst/>
            <a:rect r="r" b="b" t="t" l="l"/>
            <a:pathLst>
              <a:path h="2599346" w="2776001">
                <a:moveTo>
                  <a:pt x="0" y="0"/>
                </a:moveTo>
                <a:lnTo>
                  <a:pt x="2776001" y="0"/>
                </a:lnTo>
                <a:lnTo>
                  <a:pt x="2776001" y="2599346"/>
                </a:lnTo>
                <a:lnTo>
                  <a:pt x="0" y="25993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028700" y="7687654"/>
            <a:ext cx="2776001" cy="2599346"/>
          </a:xfrm>
          <a:custGeom>
            <a:avLst/>
            <a:gdLst/>
            <a:ahLst/>
            <a:cxnLst/>
            <a:rect r="r" b="b" t="t" l="l"/>
            <a:pathLst>
              <a:path h="2599346" w="2776001">
                <a:moveTo>
                  <a:pt x="2776001" y="0"/>
                </a:moveTo>
                <a:lnTo>
                  <a:pt x="0" y="0"/>
                </a:lnTo>
                <a:lnTo>
                  <a:pt x="0" y="2599346"/>
                </a:lnTo>
                <a:lnTo>
                  <a:pt x="2776001" y="2599346"/>
                </a:lnTo>
                <a:lnTo>
                  <a:pt x="277600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6028251" y="9539425"/>
            <a:ext cx="2569790" cy="747575"/>
          </a:xfrm>
          <a:custGeom>
            <a:avLst/>
            <a:gdLst/>
            <a:ahLst/>
            <a:cxnLst/>
            <a:rect r="r" b="b" t="t" l="l"/>
            <a:pathLst>
              <a:path h="747575" w="2569790">
                <a:moveTo>
                  <a:pt x="0" y="0"/>
                </a:moveTo>
                <a:lnTo>
                  <a:pt x="2569789" y="0"/>
                </a:lnTo>
                <a:lnTo>
                  <a:pt x="2569789" y="747575"/>
                </a:lnTo>
                <a:lnTo>
                  <a:pt x="0" y="74757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0">
            <a:off x="9689960" y="9539425"/>
            <a:ext cx="2569790" cy="747575"/>
          </a:xfrm>
          <a:custGeom>
            <a:avLst/>
            <a:gdLst/>
            <a:ahLst/>
            <a:cxnLst/>
            <a:rect r="r" b="b" t="t" l="l"/>
            <a:pathLst>
              <a:path h="747575" w="2569790">
                <a:moveTo>
                  <a:pt x="2569789" y="0"/>
                </a:moveTo>
                <a:lnTo>
                  <a:pt x="0" y="0"/>
                </a:lnTo>
                <a:lnTo>
                  <a:pt x="0" y="747575"/>
                </a:lnTo>
                <a:lnTo>
                  <a:pt x="2569789" y="747575"/>
                </a:lnTo>
                <a:lnTo>
                  <a:pt x="2569789"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1550892" y="7687654"/>
            <a:ext cx="2599346" cy="2599346"/>
          </a:xfrm>
          <a:custGeom>
            <a:avLst/>
            <a:gdLst/>
            <a:ahLst/>
            <a:cxnLst/>
            <a:rect r="r" b="b" t="t" l="l"/>
            <a:pathLst>
              <a:path h="2599346" w="2599346">
                <a:moveTo>
                  <a:pt x="0" y="0"/>
                </a:moveTo>
                <a:lnTo>
                  <a:pt x="2599346" y="0"/>
                </a:lnTo>
                <a:lnTo>
                  <a:pt x="2599346" y="2599346"/>
                </a:lnTo>
                <a:lnTo>
                  <a:pt x="0" y="259934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true" flipV="false" rot="0">
            <a:off x="4137762" y="7687654"/>
            <a:ext cx="2599346" cy="2599346"/>
          </a:xfrm>
          <a:custGeom>
            <a:avLst/>
            <a:gdLst/>
            <a:ahLst/>
            <a:cxnLst/>
            <a:rect r="r" b="b" t="t" l="l"/>
            <a:pathLst>
              <a:path h="2599346" w="2599346">
                <a:moveTo>
                  <a:pt x="2599346" y="0"/>
                </a:moveTo>
                <a:lnTo>
                  <a:pt x="0" y="0"/>
                </a:lnTo>
                <a:lnTo>
                  <a:pt x="0" y="2599346"/>
                </a:lnTo>
                <a:lnTo>
                  <a:pt x="2599346" y="2599346"/>
                </a:lnTo>
                <a:lnTo>
                  <a:pt x="2599346"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83296" y="6172200"/>
            <a:ext cx="845404" cy="4114800"/>
          </a:xfrm>
          <a:custGeom>
            <a:avLst/>
            <a:gdLst/>
            <a:ahLst/>
            <a:cxnLst/>
            <a:rect r="r" b="b" t="t" l="l"/>
            <a:pathLst>
              <a:path h="4114800" w="845404">
                <a:moveTo>
                  <a:pt x="0" y="0"/>
                </a:moveTo>
                <a:lnTo>
                  <a:pt x="845404" y="0"/>
                </a:lnTo>
                <a:lnTo>
                  <a:pt x="845404"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true" flipV="false" rot="0">
            <a:off x="17259300" y="6172200"/>
            <a:ext cx="845404" cy="4114800"/>
          </a:xfrm>
          <a:custGeom>
            <a:avLst/>
            <a:gdLst/>
            <a:ahLst/>
            <a:cxnLst/>
            <a:rect r="r" b="b" t="t" l="l"/>
            <a:pathLst>
              <a:path h="4114800" w="845404">
                <a:moveTo>
                  <a:pt x="845404" y="0"/>
                </a:moveTo>
                <a:lnTo>
                  <a:pt x="0" y="0"/>
                </a:lnTo>
                <a:lnTo>
                  <a:pt x="0" y="4114800"/>
                </a:lnTo>
                <a:lnTo>
                  <a:pt x="845404" y="4114800"/>
                </a:lnTo>
                <a:lnTo>
                  <a:pt x="845404"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false" flipV="false" rot="0">
            <a:off x="8217623" y="9407784"/>
            <a:ext cx="1852754" cy="879216"/>
          </a:xfrm>
          <a:custGeom>
            <a:avLst/>
            <a:gdLst/>
            <a:ahLst/>
            <a:cxnLst/>
            <a:rect r="r" b="b" t="t" l="l"/>
            <a:pathLst>
              <a:path h="879216" w="1852754">
                <a:moveTo>
                  <a:pt x="0" y="0"/>
                </a:moveTo>
                <a:lnTo>
                  <a:pt x="1852754" y="0"/>
                </a:lnTo>
                <a:lnTo>
                  <a:pt x="1852754" y="879216"/>
                </a:lnTo>
                <a:lnTo>
                  <a:pt x="0" y="87921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0">
            <a:off x="5542069" y="9629372"/>
            <a:ext cx="1826745" cy="657628"/>
          </a:xfrm>
          <a:custGeom>
            <a:avLst/>
            <a:gdLst/>
            <a:ahLst/>
            <a:cxnLst/>
            <a:rect r="r" b="b" t="t" l="l"/>
            <a:pathLst>
              <a:path h="657628" w="1826745">
                <a:moveTo>
                  <a:pt x="0" y="0"/>
                </a:moveTo>
                <a:lnTo>
                  <a:pt x="1826746" y="0"/>
                </a:lnTo>
                <a:lnTo>
                  <a:pt x="1826746" y="657628"/>
                </a:lnTo>
                <a:lnTo>
                  <a:pt x="0" y="657628"/>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0">
            <a:off x="1870875" y="9420673"/>
            <a:ext cx="2268953" cy="866327"/>
          </a:xfrm>
          <a:custGeom>
            <a:avLst/>
            <a:gdLst/>
            <a:ahLst/>
            <a:cxnLst/>
            <a:rect r="r" b="b" t="t" l="l"/>
            <a:pathLst>
              <a:path h="866327" w="2268953">
                <a:moveTo>
                  <a:pt x="0" y="0"/>
                </a:moveTo>
                <a:lnTo>
                  <a:pt x="2268953" y="0"/>
                </a:lnTo>
                <a:lnTo>
                  <a:pt x="2268953" y="866327"/>
                </a:lnTo>
                <a:lnTo>
                  <a:pt x="0" y="866327"/>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4" id="14"/>
          <p:cNvSpPr/>
          <p:nvPr/>
        </p:nvSpPr>
        <p:spPr>
          <a:xfrm flipH="true" flipV="false" rot="0">
            <a:off x="10919185" y="9629372"/>
            <a:ext cx="1826745" cy="657628"/>
          </a:xfrm>
          <a:custGeom>
            <a:avLst/>
            <a:gdLst/>
            <a:ahLst/>
            <a:cxnLst/>
            <a:rect r="r" b="b" t="t" l="l"/>
            <a:pathLst>
              <a:path h="657628" w="1826745">
                <a:moveTo>
                  <a:pt x="1826746" y="0"/>
                </a:moveTo>
                <a:lnTo>
                  <a:pt x="0" y="0"/>
                </a:lnTo>
                <a:lnTo>
                  <a:pt x="0" y="657628"/>
                </a:lnTo>
                <a:lnTo>
                  <a:pt x="1826746" y="657628"/>
                </a:lnTo>
                <a:lnTo>
                  <a:pt x="1826746"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5" id="15"/>
          <p:cNvSpPr/>
          <p:nvPr/>
        </p:nvSpPr>
        <p:spPr>
          <a:xfrm flipH="true" flipV="false" rot="0">
            <a:off x="14148172" y="9407784"/>
            <a:ext cx="2268953" cy="866327"/>
          </a:xfrm>
          <a:custGeom>
            <a:avLst/>
            <a:gdLst/>
            <a:ahLst/>
            <a:cxnLst/>
            <a:rect r="r" b="b" t="t" l="l"/>
            <a:pathLst>
              <a:path h="866327" w="2268953">
                <a:moveTo>
                  <a:pt x="2268953" y="0"/>
                </a:moveTo>
                <a:lnTo>
                  <a:pt x="0" y="0"/>
                </a:lnTo>
                <a:lnTo>
                  <a:pt x="0" y="866328"/>
                </a:lnTo>
                <a:lnTo>
                  <a:pt x="2268953" y="866328"/>
                </a:lnTo>
                <a:lnTo>
                  <a:pt x="2268953"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TextBox 16" id="16"/>
          <p:cNvSpPr txBox="true"/>
          <p:nvPr/>
        </p:nvSpPr>
        <p:spPr>
          <a:xfrm rot="0">
            <a:off x="1966874" y="2497512"/>
            <a:ext cx="14354252" cy="9357097"/>
          </a:xfrm>
          <a:prstGeom prst="rect">
            <a:avLst/>
          </a:prstGeom>
        </p:spPr>
        <p:txBody>
          <a:bodyPr anchor="t" rtlCol="false" tIns="0" lIns="0" bIns="0" rIns="0">
            <a:spAutoFit/>
          </a:bodyPr>
          <a:lstStyle/>
          <a:p>
            <a:pPr algn="ctr">
              <a:lnSpc>
                <a:spcPts val="24479"/>
              </a:lnSpc>
            </a:pPr>
            <a:r>
              <a:rPr lang="en-US" sz="17485">
                <a:solidFill>
                  <a:srgbClr val="FFFFFF"/>
                </a:solidFill>
                <a:latin typeface="Arcade Gamer"/>
                <a:ea typeface="Arcade Gamer"/>
                <a:cs typeface="Arcade Gamer"/>
                <a:sym typeface="Arcade Gamer"/>
              </a:rPr>
              <a:t>THE LAST KNIGHT</a:t>
            </a:r>
          </a:p>
          <a:p>
            <a:pPr algn="ctr">
              <a:lnSpc>
                <a:spcPts val="24479"/>
              </a:lnSpc>
              <a:spcBef>
                <a:spcPct val="0"/>
              </a:spcBef>
            </a:pPr>
          </a:p>
        </p:txBody>
      </p:sp>
      <p:sp>
        <p:nvSpPr>
          <p:cNvPr name="Freeform 17" id="17"/>
          <p:cNvSpPr/>
          <p:nvPr/>
        </p:nvSpPr>
        <p:spPr>
          <a:xfrm flipH="false" flipV="false" rot="0">
            <a:off x="1028700" y="2660030"/>
            <a:ext cx="2359993" cy="823852"/>
          </a:xfrm>
          <a:custGeom>
            <a:avLst/>
            <a:gdLst/>
            <a:ahLst/>
            <a:cxnLst/>
            <a:rect r="r" b="b" t="t" l="l"/>
            <a:pathLst>
              <a:path h="823852" w="2359993">
                <a:moveTo>
                  <a:pt x="0" y="0"/>
                </a:moveTo>
                <a:lnTo>
                  <a:pt x="2359993" y="0"/>
                </a:lnTo>
                <a:lnTo>
                  <a:pt x="2359993" y="823852"/>
                </a:lnTo>
                <a:lnTo>
                  <a:pt x="0" y="823852"/>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8" id="18"/>
          <p:cNvSpPr/>
          <p:nvPr/>
        </p:nvSpPr>
        <p:spPr>
          <a:xfrm flipH="true" flipV="false" rot="0">
            <a:off x="14901719" y="2660030"/>
            <a:ext cx="2359993" cy="823852"/>
          </a:xfrm>
          <a:custGeom>
            <a:avLst/>
            <a:gdLst/>
            <a:ahLst/>
            <a:cxnLst/>
            <a:rect r="r" b="b" t="t" l="l"/>
            <a:pathLst>
              <a:path h="823852" w="2359993">
                <a:moveTo>
                  <a:pt x="2359993" y="0"/>
                </a:moveTo>
                <a:lnTo>
                  <a:pt x="0" y="0"/>
                </a:lnTo>
                <a:lnTo>
                  <a:pt x="0" y="823852"/>
                </a:lnTo>
                <a:lnTo>
                  <a:pt x="2359993" y="823852"/>
                </a:lnTo>
                <a:lnTo>
                  <a:pt x="2359993"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9" id="19"/>
          <p:cNvSpPr/>
          <p:nvPr/>
        </p:nvSpPr>
        <p:spPr>
          <a:xfrm flipH="false" flipV="false" rot="0">
            <a:off x="-711215" y="631973"/>
            <a:ext cx="4453058" cy="793454"/>
          </a:xfrm>
          <a:custGeom>
            <a:avLst/>
            <a:gdLst/>
            <a:ahLst/>
            <a:cxnLst/>
            <a:rect r="r" b="b" t="t" l="l"/>
            <a:pathLst>
              <a:path h="793454" w="4453058">
                <a:moveTo>
                  <a:pt x="0" y="0"/>
                </a:moveTo>
                <a:lnTo>
                  <a:pt x="4453058" y="0"/>
                </a:lnTo>
                <a:lnTo>
                  <a:pt x="4453058" y="793454"/>
                </a:lnTo>
                <a:lnTo>
                  <a:pt x="0" y="793454"/>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20" id="20"/>
          <p:cNvSpPr/>
          <p:nvPr/>
        </p:nvSpPr>
        <p:spPr>
          <a:xfrm flipH="true" flipV="false" rot="0">
            <a:off x="14546157" y="631973"/>
            <a:ext cx="4453058" cy="793454"/>
          </a:xfrm>
          <a:custGeom>
            <a:avLst/>
            <a:gdLst/>
            <a:ahLst/>
            <a:cxnLst/>
            <a:rect r="r" b="b" t="t" l="l"/>
            <a:pathLst>
              <a:path h="793454" w="4453058">
                <a:moveTo>
                  <a:pt x="4453058" y="0"/>
                </a:moveTo>
                <a:lnTo>
                  <a:pt x="0" y="0"/>
                </a:lnTo>
                <a:lnTo>
                  <a:pt x="0" y="793454"/>
                </a:lnTo>
                <a:lnTo>
                  <a:pt x="4453058" y="793454"/>
                </a:lnTo>
                <a:lnTo>
                  <a:pt x="4453058"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8577180" y="236488"/>
            <a:ext cx="9381148" cy="9814023"/>
            <a:chOff x="0" y="0"/>
            <a:chExt cx="7504918" cy="7851218"/>
          </a:xfrm>
        </p:grpSpPr>
        <p:sp>
          <p:nvSpPr>
            <p:cNvPr name="Freeform 3" id="3"/>
            <p:cNvSpPr/>
            <p:nvPr/>
          </p:nvSpPr>
          <p:spPr>
            <a:xfrm flipH="false" flipV="false" rot="0">
              <a:off x="0" y="0"/>
              <a:ext cx="7504919" cy="7851218"/>
            </a:xfrm>
            <a:custGeom>
              <a:avLst/>
              <a:gdLst/>
              <a:ahLst/>
              <a:cxnLst/>
              <a:rect r="r" b="b" t="t" l="l"/>
              <a:pathLst>
                <a:path h="7851218" w="7504919">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8"/>
                    <a:pt x="7449038" y="7851218"/>
                    <a:pt x="7380459" y="7851218"/>
                  </a:cubicBezTo>
                  <a:close/>
                </a:path>
              </a:pathLst>
            </a:custGeom>
            <a:solidFill>
              <a:srgbClr val="FFFFFF"/>
            </a:solidFill>
          </p:spPr>
        </p:sp>
      </p:grpSp>
      <p:grpSp>
        <p:nvGrpSpPr>
          <p:cNvPr name="Group 4" id="4"/>
          <p:cNvGrpSpPr/>
          <p:nvPr/>
        </p:nvGrpSpPr>
        <p:grpSpPr>
          <a:xfrm rot="0">
            <a:off x="9619273" y="1501563"/>
            <a:ext cx="7640027" cy="7238153"/>
            <a:chOff x="0" y="0"/>
            <a:chExt cx="10186702" cy="9650871"/>
          </a:xfrm>
        </p:grpSpPr>
        <p:sp>
          <p:nvSpPr>
            <p:cNvPr name="AutoShape 5" id="5"/>
            <p:cNvSpPr/>
            <p:nvPr/>
          </p:nvSpPr>
          <p:spPr>
            <a:xfrm>
              <a:off x="2532" y="1154289"/>
              <a:ext cx="10184170" cy="0"/>
            </a:xfrm>
            <a:prstGeom prst="line">
              <a:avLst/>
            </a:prstGeom>
            <a:ln cap="rnd" w="101600">
              <a:solidFill>
                <a:srgbClr val="F2F3F4"/>
              </a:solidFill>
              <a:prstDash val="solid"/>
              <a:headEnd type="none" len="sm" w="sm"/>
              <a:tailEnd type="none" len="sm" w="sm"/>
            </a:ln>
          </p:spPr>
        </p:sp>
        <p:sp>
          <p:nvSpPr>
            <p:cNvPr name="AutoShape 6" id="6"/>
            <p:cNvSpPr/>
            <p:nvPr/>
          </p:nvSpPr>
          <p:spPr>
            <a:xfrm>
              <a:off x="2532" y="2989862"/>
              <a:ext cx="10184170" cy="0"/>
            </a:xfrm>
            <a:prstGeom prst="line">
              <a:avLst/>
            </a:prstGeom>
            <a:ln cap="rnd" w="101600">
              <a:solidFill>
                <a:srgbClr val="F2F3F4"/>
              </a:solidFill>
              <a:prstDash val="solid"/>
              <a:headEnd type="none" len="sm" w="sm"/>
              <a:tailEnd type="none" len="sm" w="sm"/>
            </a:ln>
          </p:spPr>
        </p:sp>
        <p:sp>
          <p:nvSpPr>
            <p:cNvPr name="AutoShape 7" id="7"/>
            <p:cNvSpPr/>
            <p:nvPr/>
          </p:nvSpPr>
          <p:spPr>
            <a:xfrm>
              <a:off x="2532" y="4825435"/>
              <a:ext cx="10184170" cy="0"/>
            </a:xfrm>
            <a:prstGeom prst="line">
              <a:avLst/>
            </a:prstGeom>
            <a:ln cap="rnd" w="101600">
              <a:solidFill>
                <a:srgbClr val="F2F3F4"/>
              </a:solidFill>
              <a:prstDash val="solid"/>
              <a:headEnd type="none" len="sm" w="sm"/>
              <a:tailEnd type="none" len="sm" w="sm"/>
            </a:ln>
          </p:spPr>
        </p:sp>
        <p:sp>
          <p:nvSpPr>
            <p:cNvPr name="AutoShape 8" id="8"/>
            <p:cNvSpPr/>
            <p:nvPr/>
          </p:nvSpPr>
          <p:spPr>
            <a:xfrm>
              <a:off x="0" y="6661009"/>
              <a:ext cx="10186702" cy="0"/>
            </a:xfrm>
            <a:prstGeom prst="line">
              <a:avLst/>
            </a:prstGeom>
            <a:ln cap="rnd" w="101600">
              <a:solidFill>
                <a:srgbClr val="F2F3F4"/>
              </a:solidFill>
              <a:prstDash val="solid"/>
              <a:headEnd type="none" len="sm" w="sm"/>
              <a:tailEnd type="none" len="sm" w="sm"/>
            </a:ln>
          </p:spPr>
        </p:sp>
        <p:sp>
          <p:nvSpPr>
            <p:cNvPr name="AutoShape 9" id="9"/>
            <p:cNvSpPr/>
            <p:nvPr/>
          </p:nvSpPr>
          <p:spPr>
            <a:xfrm>
              <a:off x="308" y="8496582"/>
              <a:ext cx="10186394" cy="0"/>
            </a:xfrm>
            <a:prstGeom prst="line">
              <a:avLst/>
            </a:prstGeom>
            <a:ln cap="rnd" w="101600">
              <a:solidFill>
                <a:srgbClr val="F2F3F4"/>
              </a:solidFill>
              <a:prstDash val="solid"/>
              <a:headEnd type="none" len="sm" w="sm"/>
              <a:tailEnd type="none" len="sm" w="sm"/>
            </a:ln>
          </p:spPr>
        </p:sp>
        <p:sp>
          <p:nvSpPr>
            <p:cNvPr name="TextBox 10" id="10"/>
            <p:cNvSpPr txBox="true"/>
            <p:nvPr/>
          </p:nvSpPr>
          <p:spPr>
            <a:xfrm rot="0">
              <a:off x="2532" y="-47625"/>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Giới thiệu chung</a:t>
              </a:r>
            </a:p>
          </p:txBody>
        </p:sp>
        <p:sp>
          <p:nvSpPr>
            <p:cNvPr name="TextBox 11" id="11"/>
            <p:cNvSpPr txBox="true"/>
            <p:nvPr/>
          </p:nvSpPr>
          <p:spPr>
            <a:xfrm rot="0">
              <a:off x="2532" y="1787948"/>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Phát biểu bài toán</a:t>
              </a:r>
            </a:p>
          </p:txBody>
        </p:sp>
        <p:sp>
          <p:nvSpPr>
            <p:cNvPr name="TextBox 12" id="12"/>
            <p:cNvSpPr txBox="true"/>
            <p:nvPr/>
          </p:nvSpPr>
          <p:spPr>
            <a:xfrm rot="0">
              <a:off x="2532" y="3623522"/>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Thuật toán AC-3</a:t>
              </a:r>
            </a:p>
          </p:txBody>
        </p:sp>
        <p:sp>
          <p:nvSpPr>
            <p:cNvPr name="TextBox 13" id="13"/>
            <p:cNvSpPr txBox="true"/>
            <p:nvPr/>
          </p:nvSpPr>
          <p:spPr>
            <a:xfrm rot="0">
              <a:off x="2532" y="5459095"/>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Phân tích và thiết kế giải pháp</a:t>
              </a:r>
            </a:p>
          </p:txBody>
        </p:sp>
        <p:sp>
          <p:nvSpPr>
            <p:cNvPr name="TextBox 14" id="14"/>
            <p:cNvSpPr txBox="true"/>
            <p:nvPr/>
          </p:nvSpPr>
          <p:spPr>
            <a:xfrm rot="0">
              <a:off x="2532" y="7294668"/>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Thực nghiệm, đánh giá</a:t>
              </a:r>
            </a:p>
          </p:txBody>
        </p:sp>
        <p:sp>
          <p:nvSpPr>
            <p:cNvPr name="TextBox 15" id="15"/>
            <p:cNvSpPr txBox="true"/>
            <p:nvPr/>
          </p:nvSpPr>
          <p:spPr>
            <a:xfrm rot="0">
              <a:off x="2532" y="9130241"/>
              <a:ext cx="9147738" cy="525145"/>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Kết luận</a:t>
              </a:r>
            </a:p>
          </p:txBody>
        </p:sp>
      </p:grpSp>
      <p:grpSp>
        <p:nvGrpSpPr>
          <p:cNvPr name="Group 16" id="16"/>
          <p:cNvGrpSpPr/>
          <p:nvPr/>
        </p:nvGrpSpPr>
        <p:grpSpPr>
          <a:xfrm rot="0">
            <a:off x="1028700" y="1249503"/>
            <a:ext cx="6173123" cy="3373297"/>
            <a:chOff x="0" y="0"/>
            <a:chExt cx="8230830" cy="4497730"/>
          </a:xfrm>
        </p:grpSpPr>
        <p:grpSp>
          <p:nvGrpSpPr>
            <p:cNvPr name="Group 17" id="17"/>
            <p:cNvGrpSpPr/>
            <p:nvPr/>
          </p:nvGrpSpPr>
          <p:grpSpPr>
            <a:xfrm rot="0">
              <a:off x="0" y="3397063"/>
              <a:ext cx="6702579" cy="1100667"/>
              <a:chOff x="0" y="0"/>
              <a:chExt cx="4021547" cy="660400"/>
            </a:xfrm>
          </p:grpSpPr>
          <p:sp>
            <p:nvSpPr>
              <p:cNvPr name="Freeform 18" id="18"/>
              <p:cNvSpPr/>
              <p:nvPr/>
            </p:nvSpPr>
            <p:spPr>
              <a:xfrm flipH="false" flipV="false" rot="0">
                <a:off x="0" y="0"/>
                <a:ext cx="4021548" cy="660400"/>
              </a:xfrm>
              <a:custGeom>
                <a:avLst/>
                <a:gdLst/>
                <a:ahLst/>
                <a:cxnLst/>
                <a:rect r="r" b="b" t="t" l="l"/>
                <a:pathLst>
                  <a:path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p:spPr>
          </p:sp>
        </p:grpSp>
        <p:sp>
          <p:nvSpPr>
            <p:cNvPr name="TextBox 19" id="19"/>
            <p:cNvSpPr txBox="true"/>
            <p:nvPr/>
          </p:nvSpPr>
          <p:spPr>
            <a:xfrm rot="0">
              <a:off x="0" y="0"/>
              <a:ext cx="8230830" cy="1422400"/>
            </a:xfrm>
            <a:prstGeom prst="rect">
              <a:avLst/>
            </a:prstGeom>
          </p:spPr>
          <p:txBody>
            <a:bodyPr anchor="t" rtlCol="false" tIns="0" lIns="0" bIns="0" rIns="0">
              <a:spAutoFit/>
            </a:bodyPr>
            <a:lstStyle/>
            <a:p>
              <a:pPr algn="l">
                <a:lnSpc>
                  <a:spcPts val="8400"/>
                </a:lnSpc>
              </a:pPr>
              <a:r>
                <a:rPr lang="en-US" b="true" sz="7000">
                  <a:solidFill>
                    <a:srgbClr val="0E2C4B"/>
                  </a:solidFill>
                  <a:latin typeface="Muli Ultra-Bold"/>
                  <a:ea typeface="Muli Ultra-Bold"/>
                  <a:cs typeface="Muli Ultra-Bold"/>
                  <a:sym typeface="Muli Ultra-Bold"/>
                </a:rPr>
                <a:t>Mục lục</a:t>
              </a:r>
            </a:p>
          </p:txBody>
        </p:sp>
        <p:sp>
          <p:nvSpPr>
            <p:cNvPr name="TextBox 20" id="20"/>
            <p:cNvSpPr txBox="true"/>
            <p:nvPr/>
          </p:nvSpPr>
          <p:spPr>
            <a:xfrm rot="0">
              <a:off x="693230" y="3632366"/>
              <a:ext cx="5587728" cy="559435"/>
            </a:xfrm>
            <a:prstGeom prst="rect">
              <a:avLst/>
            </a:prstGeom>
          </p:spPr>
          <p:txBody>
            <a:bodyPr anchor="t" rtlCol="false" tIns="0" lIns="0" bIns="0" rIns="0">
              <a:spAutoFit/>
            </a:bodyPr>
            <a:lstStyle/>
            <a:p>
              <a:pPr algn="l">
                <a:lnSpc>
                  <a:spcPts val="3360"/>
                </a:lnSpc>
              </a:pPr>
              <a:r>
                <a:rPr lang="en-US" b="true" sz="2800">
                  <a:solidFill>
                    <a:srgbClr val="FFFFFF"/>
                  </a:solidFill>
                  <a:latin typeface="Muli Semi-Bold"/>
                  <a:ea typeface="Muli Semi-Bold"/>
                  <a:cs typeface="Muli Semi-Bold"/>
                  <a:sym typeface="Muli Semi-Bold"/>
                </a:rPr>
                <a:t>Các Chủ điểm Thảo luận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676066" y="1585877"/>
            <a:ext cx="7277675" cy="7115247"/>
            <a:chOff x="0" y="0"/>
            <a:chExt cx="9703567" cy="9486995"/>
          </a:xfrm>
        </p:grpSpPr>
        <p:sp>
          <p:nvSpPr>
            <p:cNvPr name="TextBox 3" id="3"/>
            <p:cNvSpPr txBox="true"/>
            <p:nvPr/>
          </p:nvSpPr>
          <p:spPr>
            <a:xfrm rot="0">
              <a:off x="0" y="297180"/>
              <a:ext cx="9703567" cy="952500"/>
            </a:xfrm>
            <a:prstGeom prst="rect">
              <a:avLst/>
            </a:prstGeom>
          </p:spPr>
          <p:txBody>
            <a:bodyPr anchor="t" rtlCol="false" tIns="0" lIns="0" bIns="0" rIns="0">
              <a:spAutoFit/>
            </a:bodyPr>
            <a:lstStyle/>
            <a:p>
              <a:pPr algn="l">
                <a:lnSpc>
                  <a:spcPts val="5669"/>
                </a:lnSpc>
              </a:pPr>
              <a:r>
                <a:rPr lang="en-US" sz="4724" b="true">
                  <a:solidFill>
                    <a:srgbClr val="0E2C4B"/>
                  </a:solidFill>
                  <a:latin typeface="Muli Ultra-Bold"/>
                  <a:ea typeface="Muli Ultra-Bold"/>
                  <a:cs typeface="Muli Ultra-Bold"/>
                  <a:sym typeface="Muli Ultra-Bold"/>
                </a:rPr>
                <a:t>Giới thiệu chung</a:t>
              </a:r>
            </a:p>
          </p:txBody>
        </p:sp>
        <p:sp>
          <p:nvSpPr>
            <p:cNvPr name="TextBox 4" id="4"/>
            <p:cNvSpPr txBox="true"/>
            <p:nvPr/>
          </p:nvSpPr>
          <p:spPr>
            <a:xfrm rot="0">
              <a:off x="0" y="2812722"/>
              <a:ext cx="8956646" cy="6379634"/>
            </a:xfrm>
            <a:prstGeom prst="rect">
              <a:avLst/>
            </a:prstGeom>
          </p:spPr>
          <p:txBody>
            <a:bodyPr anchor="t" rtlCol="false" tIns="0" lIns="0" bIns="0" rIns="0">
              <a:spAutoFit/>
            </a:bodyPr>
            <a:lstStyle/>
            <a:p>
              <a:pPr algn="just">
                <a:lnSpc>
                  <a:spcPts val="3499"/>
                </a:lnSpc>
              </a:pPr>
              <a:r>
                <a:rPr lang="en-US" sz="2499">
                  <a:solidFill>
                    <a:srgbClr val="0E2C4B"/>
                  </a:solidFill>
                  <a:latin typeface="Muli"/>
                  <a:ea typeface="Muli"/>
                  <a:cs typeface="Muli"/>
                  <a:sym typeface="Muli"/>
                </a:rPr>
                <a:t>     Ứ</a:t>
              </a:r>
              <a:r>
                <a:rPr lang="en-US" sz="2499">
                  <a:solidFill>
                    <a:srgbClr val="0E2C4B"/>
                  </a:solidFill>
                  <a:latin typeface="Muli"/>
                  <a:ea typeface="Muli"/>
                  <a:cs typeface="Muli"/>
                  <a:sym typeface="Muli"/>
                </a:rPr>
                <a:t>ng dụng các thuật toán tìm kiếm đường đi từ môn Trí tuệ nhân tạo để xây dựng một trò chơi phiêu lưu 2D bằng thư viện Pygame. Trong game, người chơi sẽ khám phá bản đồ, chiến đấu với quái vật bằng các đòn đánh và kỹ năng, đồng thời thu thập vật phẩm để nâng cấp nhân vật. Trò chơi tận dụng Pygame để xử lý đồ họa, âm thanh, tương tác và có giao diện menu đơn giản, trực quan cùng nhạc nền nhằm tạo trải nghiệm hấp dẫn cho người chơi.</a:t>
              </a:r>
            </a:p>
          </p:txBody>
        </p:sp>
      </p:grpSp>
      <p:grpSp>
        <p:nvGrpSpPr>
          <p:cNvPr name="Group 5" id="5"/>
          <p:cNvGrpSpPr/>
          <p:nvPr/>
        </p:nvGrpSpPr>
        <p:grpSpPr>
          <a:xfrm rot="0">
            <a:off x="1028700" y="1747484"/>
            <a:ext cx="7549245" cy="7148517"/>
            <a:chOff x="0" y="0"/>
            <a:chExt cx="10065660" cy="9531355"/>
          </a:xfrm>
        </p:grpSpPr>
        <p:grpSp>
          <p:nvGrpSpPr>
            <p:cNvPr name="Group 6" id="6"/>
            <p:cNvGrpSpPr/>
            <p:nvPr/>
          </p:nvGrpSpPr>
          <p:grpSpPr>
            <a:xfrm rot="0">
              <a:off x="762346" y="0"/>
              <a:ext cx="9303314" cy="9303314"/>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8" id="8"/>
            <p:cNvSpPr/>
            <p:nvPr/>
          </p:nvSpPr>
          <p:spPr>
            <a:xfrm flipH="true" flipV="false" rot="0">
              <a:off x="0" y="6584578"/>
              <a:ext cx="8490115" cy="2946777"/>
            </a:xfrm>
            <a:custGeom>
              <a:avLst/>
              <a:gdLst/>
              <a:ahLst/>
              <a:cxnLst/>
              <a:rect r="r" b="b" t="t" l="l"/>
              <a:pathLst>
                <a:path h="2946777" w="8490115">
                  <a:moveTo>
                    <a:pt x="8490115" y="0"/>
                  </a:moveTo>
                  <a:lnTo>
                    <a:pt x="0" y="0"/>
                  </a:lnTo>
                  <a:lnTo>
                    <a:pt x="0" y="2946777"/>
                  </a:lnTo>
                  <a:lnTo>
                    <a:pt x="8490115" y="2946777"/>
                  </a:lnTo>
                  <a:lnTo>
                    <a:pt x="8490115" y="0"/>
                  </a:lnTo>
                  <a:close/>
                </a:path>
              </a:pathLst>
            </a:custGeom>
            <a:blipFill>
              <a:blip r:embed="rId2">
                <a:alphaModFix amt="51000"/>
              </a:blip>
              <a:stretch>
                <a:fillRect l="0" t="0" r="0" b="0"/>
              </a:stretch>
            </a:blipFill>
          </p:spPr>
        </p:sp>
        <p:sp>
          <p:nvSpPr>
            <p:cNvPr name="Freeform 9" id="9"/>
            <p:cNvSpPr/>
            <p:nvPr/>
          </p:nvSpPr>
          <p:spPr>
            <a:xfrm flipH="false" flipV="false" rot="0">
              <a:off x="0" y="1360379"/>
              <a:ext cx="8577310" cy="7805352"/>
            </a:xfrm>
            <a:custGeom>
              <a:avLst/>
              <a:gdLst/>
              <a:ahLst/>
              <a:cxnLst/>
              <a:rect r="r" b="b" t="t" l="l"/>
              <a:pathLst>
                <a:path h="7805352" w="8577310">
                  <a:moveTo>
                    <a:pt x="0" y="0"/>
                  </a:moveTo>
                  <a:lnTo>
                    <a:pt x="8577310" y="0"/>
                  </a:lnTo>
                  <a:lnTo>
                    <a:pt x="8577310" y="7805351"/>
                  </a:lnTo>
                  <a:lnTo>
                    <a:pt x="0" y="7805351"/>
                  </a:lnTo>
                  <a:lnTo>
                    <a:pt x="0" y="0"/>
                  </a:lnTo>
                  <a:close/>
                </a:path>
              </a:pathLst>
            </a:custGeom>
            <a:blipFill>
              <a:blip r:embed="rId3"/>
              <a:stretch>
                <a:fillRect l="0" t="0" r="0" b="0"/>
              </a:stretch>
            </a:blip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2F3F4"/>
        </a:solidFill>
      </p:bgPr>
    </p:bg>
    <p:spTree>
      <p:nvGrpSpPr>
        <p:cNvPr id="1" name=""/>
        <p:cNvGrpSpPr/>
        <p:nvPr/>
      </p:nvGrpSpPr>
      <p:grpSpPr>
        <a:xfrm>
          <a:off x="0" y="0"/>
          <a:ext cx="0" cy="0"/>
          <a:chOff x="0" y="0"/>
          <a:chExt cx="0" cy="0"/>
        </a:xfrm>
      </p:grpSpPr>
      <p:grpSp>
        <p:nvGrpSpPr>
          <p:cNvPr name="Group 2" id="2"/>
          <p:cNvGrpSpPr/>
          <p:nvPr/>
        </p:nvGrpSpPr>
        <p:grpSpPr>
          <a:xfrm rot="0">
            <a:off x="300016" y="4009461"/>
            <a:ext cx="5501136" cy="2877346"/>
            <a:chOff x="0" y="0"/>
            <a:chExt cx="4400909" cy="2301877"/>
          </a:xfrm>
        </p:grpSpPr>
        <p:sp>
          <p:nvSpPr>
            <p:cNvPr name="Freeform 3" id="3"/>
            <p:cNvSpPr/>
            <p:nvPr/>
          </p:nvSpPr>
          <p:spPr>
            <a:xfrm flipH="false" flipV="false" rot="0">
              <a:off x="0" y="0"/>
              <a:ext cx="4400909" cy="2301877"/>
            </a:xfrm>
            <a:custGeom>
              <a:avLst/>
              <a:gdLst/>
              <a:ahLst/>
              <a:cxnLst/>
              <a:rect r="r" b="b" t="t" l="l"/>
              <a:pathLst>
                <a:path h="2301877" w="4400909">
                  <a:moveTo>
                    <a:pt x="4276449" y="2301877"/>
                  </a:moveTo>
                  <a:lnTo>
                    <a:pt x="124460" y="2301877"/>
                  </a:lnTo>
                  <a:cubicBezTo>
                    <a:pt x="55880" y="2301877"/>
                    <a:pt x="0" y="2245997"/>
                    <a:pt x="0" y="2177417"/>
                  </a:cubicBezTo>
                  <a:lnTo>
                    <a:pt x="0" y="124460"/>
                  </a:lnTo>
                  <a:cubicBezTo>
                    <a:pt x="0" y="55880"/>
                    <a:pt x="55880" y="0"/>
                    <a:pt x="124460" y="0"/>
                  </a:cubicBezTo>
                  <a:lnTo>
                    <a:pt x="4276449" y="0"/>
                  </a:lnTo>
                  <a:cubicBezTo>
                    <a:pt x="4345029" y="0"/>
                    <a:pt x="4400909" y="55880"/>
                    <a:pt x="4400909" y="124460"/>
                  </a:cubicBezTo>
                  <a:lnTo>
                    <a:pt x="4400909" y="2177417"/>
                  </a:lnTo>
                  <a:cubicBezTo>
                    <a:pt x="4400909" y="2245997"/>
                    <a:pt x="4345029" y="2301877"/>
                    <a:pt x="4276449" y="2301877"/>
                  </a:cubicBezTo>
                  <a:close/>
                </a:path>
              </a:pathLst>
            </a:custGeom>
            <a:solidFill>
              <a:srgbClr val="FFFFFF"/>
            </a:solidFill>
          </p:spPr>
        </p:sp>
      </p:grpSp>
      <p:grpSp>
        <p:nvGrpSpPr>
          <p:cNvPr name="Group 4" id="4"/>
          <p:cNvGrpSpPr/>
          <p:nvPr/>
        </p:nvGrpSpPr>
        <p:grpSpPr>
          <a:xfrm rot="0">
            <a:off x="328591" y="7173166"/>
            <a:ext cx="5472561" cy="2877346"/>
            <a:chOff x="0" y="0"/>
            <a:chExt cx="4378049" cy="2301877"/>
          </a:xfrm>
        </p:grpSpPr>
        <p:sp>
          <p:nvSpPr>
            <p:cNvPr name="Freeform 5" id="5"/>
            <p:cNvSpPr/>
            <p:nvPr/>
          </p:nvSpPr>
          <p:spPr>
            <a:xfrm flipH="false" flipV="false" rot="0">
              <a:off x="0" y="0"/>
              <a:ext cx="4378049" cy="2301877"/>
            </a:xfrm>
            <a:custGeom>
              <a:avLst/>
              <a:gdLst/>
              <a:ahLst/>
              <a:cxnLst/>
              <a:rect r="r" b="b" t="t" l="l"/>
              <a:pathLst>
                <a:path h="2301877" w="4378049">
                  <a:moveTo>
                    <a:pt x="4253589" y="2301877"/>
                  </a:moveTo>
                  <a:lnTo>
                    <a:pt x="124460" y="2301877"/>
                  </a:lnTo>
                  <a:cubicBezTo>
                    <a:pt x="55880" y="2301877"/>
                    <a:pt x="0" y="2245997"/>
                    <a:pt x="0" y="2177417"/>
                  </a:cubicBezTo>
                  <a:lnTo>
                    <a:pt x="0" y="124460"/>
                  </a:lnTo>
                  <a:cubicBezTo>
                    <a:pt x="0" y="55880"/>
                    <a:pt x="55880" y="0"/>
                    <a:pt x="124460" y="0"/>
                  </a:cubicBezTo>
                  <a:lnTo>
                    <a:pt x="4253589" y="0"/>
                  </a:lnTo>
                  <a:cubicBezTo>
                    <a:pt x="4322169" y="0"/>
                    <a:pt x="4378049" y="55880"/>
                    <a:pt x="4378049" y="124460"/>
                  </a:cubicBezTo>
                  <a:lnTo>
                    <a:pt x="4378049" y="2177417"/>
                  </a:lnTo>
                  <a:cubicBezTo>
                    <a:pt x="4378049" y="2245997"/>
                    <a:pt x="4322169" y="2301877"/>
                    <a:pt x="4253589" y="2301877"/>
                  </a:cubicBezTo>
                  <a:close/>
                </a:path>
              </a:pathLst>
            </a:custGeom>
            <a:solidFill>
              <a:srgbClr val="FFFFFF"/>
            </a:solidFill>
          </p:spPr>
        </p:sp>
      </p:grpSp>
      <p:grpSp>
        <p:nvGrpSpPr>
          <p:cNvPr name="Group 6" id="6"/>
          <p:cNvGrpSpPr/>
          <p:nvPr/>
        </p:nvGrpSpPr>
        <p:grpSpPr>
          <a:xfrm rot="0">
            <a:off x="6303769" y="4009461"/>
            <a:ext cx="5608406" cy="2877346"/>
            <a:chOff x="0" y="0"/>
            <a:chExt cx="4486724" cy="2301877"/>
          </a:xfrm>
        </p:grpSpPr>
        <p:sp>
          <p:nvSpPr>
            <p:cNvPr name="Freeform 7" id="7"/>
            <p:cNvSpPr/>
            <p:nvPr/>
          </p:nvSpPr>
          <p:spPr>
            <a:xfrm flipH="false" flipV="false" rot="0">
              <a:off x="0" y="0"/>
              <a:ext cx="4486725" cy="2301877"/>
            </a:xfrm>
            <a:custGeom>
              <a:avLst/>
              <a:gdLst/>
              <a:ahLst/>
              <a:cxnLst/>
              <a:rect r="r" b="b" t="t" l="l"/>
              <a:pathLst>
                <a:path h="2301877" w="4486725">
                  <a:moveTo>
                    <a:pt x="4362264" y="2301877"/>
                  </a:moveTo>
                  <a:lnTo>
                    <a:pt x="124460" y="2301877"/>
                  </a:lnTo>
                  <a:cubicBezTo>
                    <a:pt x="55880" y="2301877"/>
                    <a:pt x="0" y="2245997"/>
                    <a:pt x="0" y="2177417"/>
                  </a:cubicBezTo>
                  <a:lnTo>
                    <a:pt x="0" y="124460"/>
                  </a:lnTo>
                  <a:cubicBezTo>
                    <a:pt x="0" y="55880"/>
                    <a:pt x="55880" y="0"/>
                    <a:pt x="124460" y="0"/>
                  </a:cubicBezTo>
                  <a:lnTo>
                    <a:pt x="4362264" y="0"/>
                  </a:lnTo>
                  <a:cubicBezTo>
                    <a:pt x="4430844" y="0"/>
                    <a:pt x="4486725" y="55880"/>
                    <a:pt x="4486725" y="124460"/>
                  </a:cubicBezTo>
                  <a:lnTo>
                    <a:pt x="4486725" y="2177417"/>
                  </a:lnTo>
                  <a:cubicBezTo>
                    <a:pt x="4486725" y="2245997"/>
                    <a:pt x="4430844" y="2301877"/>
                    <a:pt x="4362264" y="2301877"/>
                  </a:cubicBezTo>
                  <a:close/>
                </a:path>
              </a:pathLst>
            </a:custGeom>
            <a:solidFill>
              <a:srgbClr val="FFFFFF"/>
            </a:solidFill>
          </p:spPr>
        </p:sp>
      </p:grpSp>
      <p:grpSp>
        <p:nvGrpSpPr>
          <p:cNvPr name="Group 8" id="8"/>
          <p:cNvGrpSpPr/>
          <p:nvPr/>
        </p:nvGrpSpPr>
        <p:grpSpPr>
          <a:xfrm rot="0">
            <a:off x="6303769" y="7191607"/>
            <a:ext cx="5608406" cy="2877346"/>
            <a:chOff x="0" y="0"/>
            <a:chExt cx="4486724" cy="2301877"/>
          </a:xfrm>
        </p:grpSpPr>
        <p:sp>
          <p:nvSpPr>
            <p:cNvPr name="Freeform 9" id="9"/>
            <p:cNvSpPr/>
            <p:nvPr/>
          </p:nvSpPr>
          <p:spPr>
            <a:xfrm flipH="false" flipV="false" rot="0">
              <a:off x="0" y="0"/>
              <a:ext cx="4486725" cy="2301877"/>
            </a:xfrm>
            <a:custGeom>
              <a:avLst/>
              <a:gdLst/>
              <a:ahLst/>
              <a:cxnLst/>
              <a:rect r="r" b="b" t="t" l="l"/>
              <a:pathLst>
                <a:path h="2301877" w="4486725">
                  <a:moveTo>
                    <a:pt x="4362264" y="2301877"/>
                  </a:moveTo>
                  <a:lnTo>
                    <a:pt x="124460" y="2301877"/>
                  </a:lnTo>
                  <a:cubicBezTo>
                    <a:pt x="55880" y="2301877"/>
                    <a:pt x="0" y="2245997"/>
                    <a:pt x="0" y="2177417"/>
                  </a:cubicBezTo>
                  <a:lnTo>
                    <a:pt x="0" y="124460"/>
                  </a:lnTo>
                  <a:cubicBezTo>
                    <a:pt x="0" y="55880"/>
                    <a:pt x="55880" y="0"/>
                    <a:pt x="124460" y="0"/>
                  </a:cubicBezTo>
                  <a:lnTo>
                    <a:pt x="4362264" y="0"/>
                  </a:lnTo>
                  <a:cubicBezTo>
                    <a:pt x="4430844" y="0"/>
                    <a:pt x="4486725" y="55880"/>
                    <a:pt x="4486725" y="124460"/>
                  </a:cubicBezTo>
                  <a:lnTo>
                    <a:pt x="4486725" y="2177417"/>
                  </a:lnTo>
                  <a:cubicBezTo>
                    <a:pt x="4486725" y="2245997"/>
                    <a:pt x="4430844" y="2301877"/>
                    <a:pt x="4362264" y="2301877"/>
                  </a:cubicBezTo>
                  <a:close/>
                </a:path>
              </a:pathLst>
            </a:custGeom>
            <a:solidFill>
              <a:srgbClr val="FFFFFF"/>
            </a:solidFill>
          </p:spPr>
        </p:sp>
      </p:grpSp>
      <p:sp>
        <p:nvSpPr>
          <p:cNvPr name="TextBox 10" id="10"/>
          <p:cNvSpPr txBox="true"/>
          <p:nvPr/>
        </p:nvSpPr>
        <p:spPr>
          <a:xfrm rot="0">
            <a:off x="1028700" y="1028700"/>
            <a:ext cx="11483511" cy="1057275"/>
          </a:xfrm>
          <a:prstGeom prst="rect">
            <a:avLst/>
          </a:prstGeom>
        </p:spPr>
        <p:txBody>
          <a:bodyPr anchor="t" rtlCol="false" tIns="0" lIns="0" bIns="0" rIns="0">
            <a:spAutoFit/>
          </a:bodyPr>
          <a:lstStyle/>
          <a:p>
            <a:pPr algn="l">
              <a:lnSpc>
                <a:spcPts val="8400"/>
              </a:lnSpc>
            </a:pPr>
            <a:r>
              <a:rPr lang="en-US" sz="7000" b="true">
                <a:solidFill>
                  <a:srgbClr val="0E2C4B"/>
                </a:solidFill>
                <a:latin typeface="Muli Ultra-Bold"/>
                <a:ea typeface="Muli Ultra-Bold"/>
                <a:cs typeface="Muli Ultra-Bold"/>
                <a:sym typeface="Muli Ultra-Bold"/>
              </a:rPr>
              <a:t>Phát biểu bài toán</a:t>
            </a:r>
          </a:p>
        </p:txBody>
      </p:sp>
      <p:grpSp>
        <p:nvGrpSpPr>
          <p:cNvPr name="Group 11" id="11"/>
          <p:cNvGrpSpPr/>
          <p:nvPr/>
        </p:nvGrpSpPr>
        <p:grpSpPr>
          <a:xfrm rot="0">
            <a:off x="1028700" y="4430373"/>
            <a:ext cx="4370551" cy="1663313"/>
            <a:chOff x="0" y="0"/>
            <a:chExt cx="5827402" cy="2217751"/>
          </a:xfrm>
        </p:grpSpPr>
        <p:grpSp>
          <p:nvGrpSpPr>
            <p:cNvPr name="Group 12" id="12"/>
            <p:cNvGrpSpPr/>
            <p:nvPr/>
          </p:nvGrpSpPr>
          <p:grpSpPr>
            <a:xfrm rot="0">
              <a:off x="0" y="0"/>
              <a:ext cx="1687805" cy="691386"/>
              <a:chOff x="0" y="0"/>
              <a:chExt cx="1612163" cy="660400"/>
            </a:xfrm>
          </p:grpSpPr>
          <p:sp>
            <p:nvSpPr>
              <p:cNvPr name="Freeform 13" id="13"/>
              <p:cNvSpPr/>
              <p:nvPr/>
            </p:nvSpPr>
            <p:spPr>
              <a:xfrm flipH="false" flipV="false" rot="0">
                <a:off x="0" y="0"/>
                <a:ext cx="1612163" cy="660400"/>
              </a:xfrm>
              <a:custGeom>
                <a:avLst/>
                <a:gdLst/>
                <a:ahLst/>
                <a:cxnLst/>
                <a:rect r="r" b="b" t="t" l="l"/>
                <a:pathLst>
                  <a:path h="660400" w="1612163">
                    <a:moveTo>
                      <a:pt x="1487703" y="660400"/>
                    </a:moveTo>
                    <a:lnTo>
                      <a:pt x="124460" y="660400"/>
                    </a:lnTo>
                    <a:cubicBezTo>
                      <a:pt x="55880" y="660400"/>
                      <a:pt x="0" y="604520"/>
                      <a:pt x="0" y="535940"/>
                    </a:cubicBezTo>
                    <a:lnTo>
                      <a:pt x="0" y="124460"/>
                    </a:lnTo>
                    <a:cubicBezTo>
                      <a:pt x="0" y="55880"/>
                      <a:pt x="55880" y="0"/>
                      <a:pt x="124460" y="0"/>
                    </a:cubicBezTo>
                    <a:lnTo>
                      <a:pt x="1487703" y="0"/>
                    </a:lnTo>
                    <a:cubicBezTo>
                      <a:pt x="1556283" y="0"/>
                      <a:pt x="1612163" y="55880"/>
                      <a:pt x="1612163" y="124460"/>
                    </a:cubicBezTo>
                    <a:lnTo>
                      <a:pt x="1612163" y="535940"/>
                    </a:lnTo>
                    <a:cubicBezTo>
                      <a:pt x="1612163" y="604520"/>
                      <a:pt x="1556283" y="660400"/>
                      <a:pt x="1487703" y="660400"/>
                    </a:cubicBezTo>
                    <a:close/>
                  </a:path>
                </a:pathLst>
              </a:custGeom>
              <a:solidFill>
                <a:srgbClr val="EFF9FD"/>
              </a:solidFill>
            </p:spPr>
          </p:sp>
        </p:grpSp>
        <p:sp>
          <p:nvSpPr>
            <p:cNvPr name="TextBox 14" id="14"/>
            <p:cNvSpPr txBox="true"/>
            <p:nvPr/>
          </p:nvSpPr>
          <p:spPr>
            <a:xfrm rot="0">
              <a:off x="187313" y="99101"/>
              <a:ext cx="1313178" cy="449792"/>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1</a:t>
              </a:r>
            </a:p>
          </p:txBody>
        </p:sp>
        <p:sp>
          <p:nvSpPr>
            <p:cNvPr name="TextBox 15" id="15"/>
            <p:cNvSpPr txBox="true"/>
            <p:nvPr/>
          </p:nvSpPr>
          <p:spPr>
            <a:xfrm rot="0">
              <a:off x="0" y="1757789"/>
              <a:ext cx="5827402" cy="459962"/>
            </a:xfrm>
            <a:prstGeom prst="rect">
              <a:avLst/>
            </a:prstGeom>
          </p:spPr>
          <p:txBody>
            <a:bodyPr anchor="t" rtlCol="false" tIns="0" lIns="0" bIns="0" rIns="0">
              <a:spAutoFit/>
            </a:bodyPr>
            <a:lstStyle/>
            <a:p>
              <a:pPr algn="l">
                <a:lnSpc>
                  <a:spcPts val="2940"/>
                </a:lnSpc>
              </a:pPr>
              <a:r>
                <a:rPr lang="en-US" sz="2100">
                  <a:solidFill>
                    <a:srgbClr val="0E2C4B"/>
                  </a:solidFill>
                  <a:latin typeface="Muli"/>
                  <a:ea typeface="Muli"/>
                  <a:cs typeface="Muli"/>
                  <a:sym typeface="Muli"/>
                </a:rPr>
                <a:t>Là tọa độ vị trí trên bản đồ</a:t>
              </a:r>
            </a:p>
          </p:txBody>
        </p:sp>
        <p:sp>
          <p:nvSpPr>
            <p:cNvPr name="TextBox 16" id="16"/>
            <p:cNvSpPr txBox="true"/>
            <p:nvPr/>
          </p:nvSpPr>
          <p:spPr>
            <a:xfrm rot="0">
              <a:off x="0" y="1045162"/>
              <a:ext cx="5827402" cy="529753"/>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Xác định không gian trạng thái</a:t>
              </a:r>
            </a:p>
          </p:txBody>
        </p:sp>
      </p:grpSp>
      <p:grpSp>
        <p:nvGrpSpPr>
          <p:cNvPr name="Group 17" id="17"/>
          <p:cNvGrpSpPr/>
          <p:nvPr/>
        </p:nvGrpSpPr>
        <p:grpSpPr>
          <a:xfrm rot="0">
            <a:off x="7139722" y="4430373"/>
            <a:ext cx="4772452" cy="1654342"/>
            <a:chOff x="0" y="0"/>
            <a:chExt cx="6363270" cy="2205790"/>
          </a:xfrm>
        </p:grpSpPr>
        <p:grpSp>
          <p:nvGrpSpPr>
            <p:cNvPr name="Group 18" id="18"/>
            <p:cNvGrpSpPr/>
            <p:nvPr/>
          </p:nvGrpSpPr>
          <p:grpSpPr>
            <a:xfrm rot="0">
              <a:off x="0" y="0"/>
              <a:ext cx="1843010" cy="691386"/>
              <a:chOff x="0" y="0"/>
              <a:chExt cx="1760412" cy="660400"/>
            </a:xfrm>
          </p:grpSpPr>
          <p:sp>
            <p:nvSpPr>
              <p:cNvPr name="Freeform 19" id="19"/>
              <p:cNvSpPr/>
              <p:nvPr/>
            </p:nvSpPr>
            <p:spPr>
              <a:xfrm flipH="false" flipV="false" rot="0">
                <a:off x="0" y="0"/>
                <a:ext cx="1760412" cy="660400"/>
              </a:xfrm>
              <a:custGeom>
                <a:avLst/>
                <a:gdLst/>
                <a:ahLst/>
                <a:cxnLst/>
                <a:rect r="r" b="b" t="t" l="l"/>
                <a:pathLst>
                  <a:path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p:spPr>
          </p:sp>
        </p:grpSp>
        <p:sp>
          <p:nvSpPr>
            <p:cNvPr name="TextBox 20" id="20"/>
            <p:cNvSpPr txBox="true"/>
            <p:nvPr/>
          </p:nvSpPr>
          <p:spPr>
            <a:xfrm rot="0">
              <a:off x="204538" y="99101"/>
              <a:ext cx="1433934" cy="454025"/>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2</a:t>
              </a:r>
            </a:p>
          </p:txBody>
        </p:sp>
        <p:sp>
          <p:nvSpPr>
            <p:cNvPr name="TextBox 21" id="21"/>
            <p:cNvSpPr txBox="true"/>
            <p:nvPr/>
          </p:nvSpPr>
          <p:spPr>
            <a:xfrm rot="0">
              <a:off x="0" y="1757789"/>
              <a:ext cx="6363270" cy="459962"/>
            </a:xfrm>
            <a:prstGeom prst="rect">
              <a:avLst/>
            </a:prstGeom>
          </p:spPr>
          <p:txBody>
            <a:bodyPr anchor="t" rtlCol="false" tIns="0" lIns="0" bIns="0" rIns="0">
              <a:spAutoFit/>
            </a:bodyPr>
            <a:lstStyle/>
            <a:p>
              <a:pPr algn="l">
                <a:lnSpc>
                  <a:spcPts val="2940"/>
                </a:lnSpc>
              </a:pPr>
              <a:r>
                <a:rPr lang="en-US" sz="2100">
                  <a:solidFill>
                    <a:srgbClr val="0E2C4B"/>
                  </a:solidFill>
                  <a:latin typeface="Muli"/>
                  <a:ea typeface="Muli"/>
                  <a:cs typeface="Muli"/>
                  <a:sym typeface="Muli"/>
                </a:rPr>
                <a:t>Là vị trí đầu tiên của quái vật</a:t>
              </a:r>
            </a:p>
          </p:txBody>
        </p:sp>
        <p:sp>
          <p:nvSpPr>
            <p:cNvPr name="TextBox 22" id="22"/>
            <p:cNvSpPr txBox="true"/>
            <p:nvPr/>
          </p:nvSpPr>
          <p:spPr>
            <a:xfrm rot="0">
              <a:off x="0" y="1045162"/>
              <a:ext cx="6363270" cy="529753"/>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Khởi tạo trạng thái bắt đầu</a:t>
              </a:r>
            </a:p>
          </p:txBody>
        </p:sp>
      </p:grpSp>
      <p:grpSp>
        <p:nvGrpSpPr>
          <p:cNvPr name="Group 23" id="23"/>
          <p:cNvGrpSpPr/>
          <p:nvPr/>
        </p:nvGrpSpPr>
        <p:grpSpPr>
          <a:xfrm rot="0">
            <a:off x="1028700" y="7594077"/>
            <a:ext cx="4167961" cy="2033050"/>
            <a:chOff x="0" y="0"/>
            <a:chExt cx="5557281" cy="2710733"/>
          </a:xfrm>
        </p:grpSpPr>
        <p:grpSp>
          <p:nvGrpSpPr>
            <p:cNvPr name="Group 24" id="24"/>
            <p:cNvGrpSpPr/>
            <p:nvPr/>
          </p:nvGrpSpPr>
          <p:grpSpPr>
            <a:xfrm rot="0">
              <a:off x="0" y="0"/>
              <a:ext cx="1609569" cy="691386"/>
              <a:chOff x="0" y="0"/>
              <a:chExt cx="1537433" cy="660400"/>
            </a:xfrm>
          </p:grpSpPr>
          <p:sp>
            <p:nvSpPr>
              <p:cNvPr name="Freeform 25" id="25"/>
              <p:cNvSpPr/>
              <p:nvPr/>
            </p:nvSpPr>
            <p:spPr>
              <a:xfrm flipH="false" flipV="false" rot="0">
                <a:off x="0" y="0"/>
                <a:ext cx="1537434" cy="660400"/>
              </a:xfrm>
              <a:custGeom>
                <a:avLst/>
                <a:gdLst/>
                <a:ahLst/>
                <a:cxnLst/>
                <a:rect r="r" b="b" t="t" l="l"/>
                <a:pathLst>
                  <a:path h="660400" w="1537434">
                    <a:moveTo>
                      <a:pt x="1412973" y="660400"/>
                    </a:moveTo>
                    <a:lnTo>
                      <a:pt x="124460" y="660400"/>
                    </a:lnTo>
                    <a:cubicBezTo>
                      <a:pt x="55880" y="660400"/>
                      <a:pt x="0" y="604520"/>
                      <a:pt x="0" y="535940"/>
                    </a:cubicBezTo>
                    <a:lnTo>
                      <a:pt x="0" y="124460"/>
                    </a:lnTo>
                    <a:cubicBezTo>
                      <a:pt x="0" y="55880"/>
                      <a:pt x="55880" y="0"/>
                      <a:pt x="124460" y="0"/>
                    </a:cubicBezTo>
                    <a:lnTo>
                      <a:pt x="1412974" y="0"/>
                    </a:lnTo>
                    <a:cubicBezTo>
                      <a:pt x="1481553" y="0"/>
                      <a:pt x="1537434" y="55880"/>
                      <a:pt x="1537434" y="124460"/>
                    </a:cubicBezTo>
                    <a:lnTo>
                      <a:pt x="1537434" y="535940"/>
                    </a:lnTo>
                    <a:cubicBezTo>
                      <a:pt x="1537434" y="604520"/>
                      <a:pt x="1481553" y="660400"/>
                      <a:pt x="1412974" y="660400"/>
                    </a:cubicBezTo>
                    <a:close/>
                  </a:path>
                </a:pathLst>
              </a:custGeom>
              <a:solidFill>
                <a:srgbClr val="EFF9FD"/>
              </a:solidFill>
            </p:spPr>
          </p:sp>
        </p:grpSp>
        <p:sp>
          <p:nvSpPr>
            <p:cNvPr name="TextBox 26" id="26"/>
            <p:cNvSpPr txBox="true"/>
            <p:nvPr/>
          </p:nvSpPr>
          <p:spPr>
            <a:xfrm rot="0">
              <a:off x="178631" y="99101"/>
              <a:ext cx="1252308" cy="919692"/>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3</a:t>
              </a:r>
            </a:p>
          </p:txBody>
        </p:sp>
        <p:sp>
          <p:nvSpPr>
            <p:cNvPr name="TextBox 27" id="27"/>
            <p:cNvSpPr txBox="true"/>
            <p:nvPr/>
          </p:nvSpPr>
          <p:spPr>
            <a:xfrm rot="0">
              <a:off x="0" y="1757789"/>
              <a:ext cx="5557281" cy="952944"/>
            </a:xfrm>
            <a:prstGeom prst="rect">
              <a:avLst/>
            </a:prstGeom>
          </p:spPr>
          <p:txBody>
            <a:bodyPr anchor="t" rtlCol="false" tIns="0" lIns="0" bIns="0" rIns="0">
              <a:spAutoFit/>
            </a:bodyPr>
            <a:lstStyle/>
            <a:p>
              <a:pPr algn="l">
                <a:lnSpc>
                  <a:spcPts val="2940"/>
                </a:lnSpc>
              </a:pPr>
              <a:r>
                <a:rPr lang="en-US" sz="2100">
                  <a:solidFill>
                    <a:srgbClr val="0E2C4B"/>
                  </a:solidFill>
                  <a:latin typeface="Muli"/>
                  <a:ea typeface="Muli"/>
                  <a:cs typeface="Muli"/>
                  <a:sym typeface="Muli"/>
                </a:rPr>
                <a:t>Tập hợp các hành động được thiết lập sẵn cho quái vật </a:t>
              </a:r>
            </a:p>
          </p:txBody>
        </p:sp>
        <p:sp>
          <p:nvSpPr>
            <p:cNvPr name="TextBox 28" id="28"/>
            <p:cNvSpPr txBox="true"/>
            <p:nvPr/>
          </p:nvSpPr>
          <p:spPr>
            <a:xfrm rot="0">
              <a:off x="0" y="1045162"/>
              <a:ext cx="5557281" cy="529753"/>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Xác định hành động</a:t>
              </a:r>
            </a:p>
          </p:txBody>
        </p:sp>
      </p:grpSp>
      <p:grpSp>
        <p:nvGrpSpPr>
          <p:cNvPr name="Group 29" id="29"/>
          <p:cNvGrpSpPr/>
          <p:nvPr/>
        </p:nvGrpSpPr>
        <p:grpSpPr>
          <a:xfrm rot="0">
            <a:off x="7139722" y="7594077"/>
            <a:ext cx="4772452" cy="1654342"/>
            <a:chOff x="0" y="0"/>
            <a:chExt cx="6363270" cy="2205790"/>
          </a:xfrm>
        </p:grpSpPr>
        <p:grpSp>
          <p:nvGrpSpPr>
            <p:cNvPr name="Group 30" id="30"/>
            <p:cNvGrpSpPr/>
            <p:nvPr/>
          </p:nvGrpSpPr>
          <p:grpSpPr>
            <a:xfrm rot="0">
              <a:off x="0" y="0"/>
              <a:ext cx="1843010" cy="691386"/>
              <a:chOff x="0" y="0"/>
              <a:chExt cx="1760412" cy="660400"/>
            </a:xfrm>
          </p:grpSpPr>
          <p:sp>
            <p:nvSpPr>
              <p:cNvPr name="Freeform 31" id="31"/>
              <p:cNvSpPr/>
              <p:nvPr/>
            </p:nvSpPr>
            <p:spPr>
              <a:xfrm flipH="false" flipV="false" rot="0">
                <a:off x="0" y="0"/>
                <a:ext cx="1760412" cy="660400"/>
              </a:xfrm>
              <a:custGeom>
                <a:avLst/>
                <a:gdLst/>
                <a:ahLst/>
                <a:cxnLst/>
                <a:rect r="r" b="b" t="t" l="l"/>
                <a:pathLst>
                  <a:path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p:spPr>
          </p:sp>
        </p:grpSp>
        <p:sp>
          <p:nvSpPr>
            <p:cNvPr name="TextBox 32" id="32"/>
            <p:cNvSpPr txBox="true"/>
            <p:nvPr/>
          </p:nvSpPr>
          <p:spPr>
            <a:xfrm rot="0">
              <a:off x="217238" y="99101"/>
              <a:ext cx="1433934" cy="454025"/>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4</a:t>
              </a:r>
            </a:p>
          </p:txBody>
        </p:sp>
        <p:sp>
          <p:nvSpPr>
            <p:cNvPr name="TextBox 33" id="33"/>
            <p:cNvSpPr txBox="true"/>
            <p:nvPr/>
          </p:nvSpPr>
          <p:spPr>
            <a:xfrm rot="0">
              <a:off x="0" y="1757789"/>
              <a:ext cx="6363270" cy="459962"/>
            </a:xfrm>
            <a:prstGeom prst="rect">
              <a:avLst/>
            </a:prstGeom>
          </p:spPr>
          <p:txBody>
            <a:bodyPr anchor="t" rtlCol="false" tIns="0" lIns="0" bIns="0" rIns="0">
              <a:spAutoFit/>
            </a:bodyPr>
            <a:lstStyle/>
            <a:p>
              <a:pPr algn="l">
                <a:lnSpc>
                  <a:spcPts val="2940"/>
                </a:lnSpc>
              </a:pPr>
              <a:r>
                <a:rPr lang="en-US" sz="2100">
                  <a:solidFill>
                    <a:srgbClr val="0E2C4B"/>
                  </a:solidFill>
                  <a:latin typeface="Muli"/>
                  <a:ea typeface="Muli"/>
                  <a:cs typeface="Muli"/>
                  <a:sym typeface="Muli"/>
                </a:rPr>
                <a:t>Chí phí lên, xuống, phải, trái đều là một</a:t>
              </a:r>
            </a:p>
          </p:txBody>
        </p:sp>
        <p:sp>
          <p:nvSpPr>
            <p:cNvPr name="TextBox 34" id="34"/>
            <p:cNvSpPr txBox="true"/>
            <p:nvPr/>
          </p:nvSpPr>
          <p:spPr>
            <a:xfrm rot="0">
              <a:off x="0" y="1045162"/>
              <a:ext cx="6363270" cy="529753"/>
            </a:xfrm>
            <a:prstGeom prst="rect">
              <a:avLst/>
            </a:prstGeom>
          </p:spPr>
          <p:txBody>
            <a:bodyPr anchor="t" rtlCol="false" tIns="0" lIns="0" bIns="0" rIns="0">
              <a:spAutoFit/>
            </a:bodyPr>
            <a:lstStyle/>
            <a:p>
              <a:pPr algn="l">
                <a:lnSpc>
                  <a:spcPts val="3359"/>
                </a:lnSpc>
              </a:pPr>
              <a:r>
                <a:rPr lang="en-US" sz="2400">
                  <a:solidFill>
                    <a:srgbClr val="0E2C4B"/>
                  </a:solidFill>
                  <a:latin typeface="Muli"/>
                  <a:ea typeface="Muli"/>
                  <a:cs typeface="Muli"/>
                  <a:sym typeface="Muli"/>
                </a:rPr>
                <a:t>Xác định chi phí</a:t>
              </a:r>
            </a:p>
          </p:txBody>
        </p:sp>
      </p:grpSp>
      <p:grpSp>
        <p:nvGrpSpPr>
          <p:cNvPr name="Group 35" id="35"/>
          <p:cNvGrpSpPr/>
          <p:nvPr/>
        </p:nvGrpSpPr>
        <p:grpSpPr>
          <a:xfrm rot="0">
            <a:off x="12417000" y="4009461"/>
            <a:ext cx="5342244" cy="2877346"/>
            <a:chOff x="0" y="0"/>
            <a:chExt cx="4273795" cy="2301877"/>
          </a:xfrm>
        </p:grpSpPr>
        <p:sp>
          <p:nvSpPr>
            <p:cNvPr name="Freeform 36" id="36"/>
            <p:cNvSpPr/>
            <p:nvPr/>
          </p:nvSpPr>
          <p:spPr>
            <a:xfrm flipH="false" flipV="false" rot="0">
              <a:off x="0" y="0"/>
              <a:ext cx="4273796" cy="2301877"/>
            </a:xfrm>
            <a:custGeom>
              <a:avLst/>
              <a:gdLst/>
              <a:ahLst/>
              <a:cxnLst/>
              <a:rect r="r" b="b" t="t" l="l"/>
              <a:pathLst>
                <a:path h="2301877" w="4273796">
                  <a:moveTo>
                    <a:pt x="4149335" y="2301877"/>
                  </a:moveTo>
                  <a:lnTo>
                    <a:pt x="124460" y="2301877"/>
                  </a:lnTo>
                  <a:cubicBezTo>
                    <a:pt x="55880" y="2301877"/>
                    <a:pt x="0" y="2245997"/>
                    <a:pt x="0" y="2177417"/>
                  </a:cubicBezTo>
                  <a:lnTo>
                    <a:pt x="0" y="124460"/>
                  </a:lnTo>
                  <a:cubicBezTo>
                    <a:pt x="0" y="55880"/>
                    <a:pt x="55880" y="0"/>
                    <a:pt x="124460" y="0"/>
                  </a:cubicBezTo>
                  <a:lnTo>
                    <a:pt x="4149335" y="0"/>
                  </a:lnTo>
                  <a:cubicBezTo>
                    <a:pt x="4217915" y="0"/>
                    <a:pt x="4273796" y="55880"/>
                    <a:pt x="4273796" y="124460"/>
                  </a:cubicBezTo>
                  <a:lnTo>
                    <a:pt x="4273796" y="2177417"/>
                  </a:lnTo>
                  <a:cubicBezTo>
                    <a:pt x="4273796" y="2245997"/>
                    <a:pt x="4217915" y="2301877"/>
                    <a:pt x="4149335" y="2301877"/>
                  </a:cubicBezTo>
                  <a:close/>
                </a:path>
              </a:pathLst>
            </a:custGeom>
            <a:solidFill>
              <a:srgbClr val="FFFFFF"/>
            </a:solidFill>
          </p:spPr>
        </p:sp>
      </p:grpSp>
      <p:grpSp>
        <p:nvGrpSpPr>
          <p:cNvPr name="Group 37" id="37"/>
          <p:cNvGrpSpPr/>
          <p:nvPr/>
        </p:nvGrpSpPr>
        <p:grpSpPr>
          <a:xfrm rot="0">
            <a:off x="13258282" y="4430373"/>
            <a:ext cx="1382257" cy="518539"/>
            <a:chOff x="0" y="0"/>
            <a:chExt cx="1760412" cy="660400"/>
          </a:xfrm>
        </p:grpSpPr>
        <p:sp>
          <p:nvSpPr>
            <p:cNvPr name="Freeform 38" id="38"/>
            <p:cNvSpPr/>
            <p:nvPr/>
          </p:nvSpPr>
          <p:spPr>
            <a:xfrm flipH="false" flipV="false" rot="0">
              <a:off x="0" y="0"/>
              <a:ext cx="1760412" cy="660400"/>
            </a:xfrm>
            <a:custGeom>
              <a:avLst/>
              <a:gdLst/>
              <a:ahLst/>
              <a:cxnLst/>
              <a:rect r="r" b="b" t="t" l="l"/>
              <a:pathLst>
                <a:path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p:spPr>
        </p:sp>
      </p:grpSp>
      <p:sp>
        <p:nvSpPr>
          <p:cNvPr name="TextBox 39" id="39"/>
          <p:cNvSpPr txBox="true"/>
          <p:nvPr/>
        </p:nvSpPr>
        <p:spPr>
          <a:xfrm rot="0">
            <a:off x="13411686" y="4492793"/>
            <a:ext cx="1075450" cy="352425"/>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5</a:t>
            </a:r>
          </a:p>
        </p:txBody>
      </p:sp>
      <p:grpSp>
        <p:nvGrpSpPr>
          <p:cNvPr name="Group 40" id="40"/>
          <p:cNvGrpSpPr/>
          <p:nvPr/>
        </p:nvGrpSpPr>
        <p:grpSpPr>
          <a:xfrm rot="0">
            <a:off x="13378986" y="5257544"/>
            <a:ext cx="3588268" cy="1559846"/>
            <a:chOff x="0" y="0"/>
            <a:chExt cx="4784357" cy="2079795"/>
          </a:xfrm>
        </p:grpSpPr>
        <p:sp>
          <p:nvSpPr>
            <p:cNvPr name="TextBox 41" id="41"/>
            <p:cNvSpPr txBox="true"/>
            <p:nvPr/>
          </p:nvSpPr>
          <p:spPr>
            <a:xfrm rot="0">
              <a:off x="0" y="645472"/>
              <a:ext cx="4784357" cy="980579"/>
            </a:xfrm>
            <a:prstGeom prst="rect">
              <a:avLst/>
            </a:prstGeom>
          </p:spPr>
          <p:txBody>
            <a:bodyPr anchor="t" rtlCol="false" tIns="0" lIns="0" bIns="0" rIns="0">
              <a:spAutoFit/>
            </a:bodyPr>
            <a:lstStyle/>
            <a:p>
              <a:pPr algn="l">
                <a:lnSpc>
                  <a:spcPts val="3023"/>
                </a:lnSpc>
              </a:pPr>
              <a:r>
                <a:rPr lang="en-US" sz="2159">
                  <a:solidFill>
                    <a:srgbClr val="0E2C4B"/>
                  </a:solidFill>
                  <a:latin typeface="Muli"/>
                  <a:ea typeface="Muli"/>
                  <a:cs typeface="Muli"/>
                  <a:sym typeface="Muli"/>
                </a:rPr>
                <a:t>Xem vị trí của quái vật có gần người chơi chưa?</a:t>
              </a:r>
            </a:p>
          </p:txBody>
        </p:sp>
        <p:sp>
          <p:nvSpPr>
            <p:cNvPr name="TextBox 42" id="42"/>
            <p:cNvSpPr txBox="true"/>
            <p:nvPr/>
          </p:nvSpPr>
          <p:spPr>
            <a:xfrm rot="0">
              <a:off x="0" y="-47625"/>
              <a:ext cx="4784357" cy="529753"/>
            </a:xfrm>
            <a:prstGeom prst="rect">
              <a:avLst/>
            </a:prstGeom>
          </p:spPr>
          <p:txBody>
            <a:bodyPr anchor="t" rtlCol="false" tIns="0" lIns="0" bIns="0" rIns="0">
              <a:spAutoFit/>
            </a:bodyPr>
            <a:lstStyle/>
            <a:p>
              <a:pPr algn="l">
                <a:lnSpc>
                  <a:spcPts val="3359"/>
                </a:lnSpc>
              </a:pPr>
              <a:r>
                <a:rPr lang="en-US" sz="2399">
                  <a:solidFill>
                    <a:srgbClr val="0E2C4B"/>
                  </a:solidFill>
                  <a:latin typeface="Muli"/>
                  <a:ea typeface="Muli"/>
                  <a:cs typeface="Muli"/>
                  <a:sym typeface="Muli"/>
                </a:rPr>
                <a:t>Kiểm tra đích</a:t>
              </a:r>
            </a:p>
          </p:txBody>
        </p:sp>
      </p:grpSp>
      <p:grpSp>
        <p:nvGrpSpPr>
          <p:cNvPr name="Group 43" id="43"/>
          <p:cNvGrpSpPr/>
          <p:nvPr/>
        </p:nvGrpSpPr>
        <p:grpSpPr>
          <a:xfrm rot="-5400000">
            <a:off x="17173839" y="9187537"/>
            <a:ext cx="217634" cy="146330"/>
            <a:chOff x="0" y="0"/>
            <a:chExt cx="1930400" cy="1297940"/>
          </a:xfrm>
        </p:grpSpPr>
        <p:sp>
          <p:nvSpPr>
            <p:cNvPr name="Freeform 44" id="44"/>
            <p:cNvSpPr/>
            <p:nvPr/>
          </p:nvSpPr>
          <p:spPr>
            <a:xfrm flipH="false" flipV="false" rot="0">
              <a:off x="0" y="0"/>
              <a:ext cx="1930400" cy="1297940"/>
            </a:xfrm>
            <a:custGeom>
              <a:avLst/>
              <a:gdLst/>
              <a:ahLst/>
              <a:cxnLst/>
              <a:rect r="r" b="b" t="t" l="l"/>
              <a:pathLst>
                <a:path h="1297940" w="1930400">
                  <a:moveTo>
                    <a:pt x="0" y="0"/>
                  </a:moveTo>
                  <a:lnTo>
                    <a:pt x="965200" y="1297940"/>
                  </a:lnTo>
                  <a:lnTo>
                    <a:pt x="1930400" y="0"/>
                  </a:lnTo>
                  <a:close/>
                </a:path>
              </a:pathLst>
            </a:custGeom>
            <a:solidFill>
              <a:srgbClr val="FFFFFF"/>
            </a:solidFill>
          </p:spPr>
        </p:sp>
      </p:grpSp>
      <p:grpSp>
        <p:nvGrpSpPr>
          <p:cNvPr name="Group 45" id="45"/>
          <p:cNvGrpSpPr/>
          <p:nvPr/>
        </p:nvGrpSpPr>
        <p:grpSpPr>
          <a:xfrm rot="0">
            <a:off x="12417000" y="7191607"/>
            <a:ext cx="5342244" cy="2877346"/>
            <a:chOff x="0" y="0"/>
            <a:chExt cx="4273795" cy="2301877"/>
          </a:xfrm>
        </p:grpSpPr>
        <p:sp>
          <p:nvSpPr>
            <p:cNvPr name="Freeform 46" id="46"/>
            <p:cNvSpPr/>
            <p:nvPr/>
          </p:nvSpPr>
          <p:spPr>
            <a:xfrm flipH="false" flipV="false" rot="0">
              <a:off x="0" y="0"/>
              <a:ext cx="4273796" cy="2301877"/>
            </a:xfrm>
            <a:custGeom>
              <a:avLst/>
              <a:gdLst/>
              <a:ahLst/>
              <a:cxnLst/>
              <a:rect r="r" b="b" t="t" l="l"/>
              <a:pathLst>
                <a:path h="2301877" w="4273796">
                  <a:moveTo>
                    <a:pt x="4149335" y="2301877"/>
                  </a:moveTo>
                  <a:lnTo>
                    <a:pt x="124460" y="2301877"/>
                  </a:lnTo>
                  <a:cubicBezTo>
                    <a:pt x="55880" y="2301877"/>
                    <a:pt x="0" y="2245997"/>
                    <a:pt x="0" y="2177417"/>
                  </a:cubicBezTo>
                  <a:lnTo>
                    <a:pt x="0" y="124460"/>
                  </a:lnTo>
                  <a:cubicBezTo>
                    <a:pt x="0" y="55880"/>
                    <a:pt x="55880" y="0"/>
                    <a:pt x="124460" y="0"/>
                  </a:cubicBezTo>
                  <a:lnTo>
                    <a:pt x="4149335" y="0"/>
                  </a:lnTo>
                  <a:cubicBezTo>
                    <a:pt x="4217915" y="0"/>
                    <a:pt x="4273796" y="55880"/>
                    <a:pt x="4273796" y="124460"/>
                  </a:cubicBezTo>
                  <a:lnTo>
                    <a:pt x="4273796" y="2177417"/>
                  </a:lnTo>
                  <a:cubicBezTo>
                    <a:pt x="4273796" y="2245997"/>
                    <a:pt x="4217915" y="2301877"/>
                    <a:pt x="4149335" y="2301877"/>
                  </a:cubicBezTo>
                  <a:close/>
                </a:path>
              </a:pathLst>
            </a:custGeom>
            <a:solidFill>
              <a:srgbClr val="FFFFFF"/>
            </a:solidFill>
          </p:spPr>
        </p:sp>
      </p:grpSp>
      <p:grpSp>
        <p:nvGrpSpPr>
          <p:cNvPr name="Group 47" id="47"/>
          <p:cNvGrpSpPr/>
          <p:nvPr/>
        </p:nvGrpSpPr>
        <p:grpSpPr>
          <a:xfrm rot="0">
            <a:off x="13258282" y="7612519"/>
            <a:ext cx="1382257" cy="518539"/>
            <a:chOff x="0" y="0"/>
            <a:chExt cx="1760412" cy="660400"/>
          </a:xfrm>
        </p:grpSpPr>
        <p:sp>
          <p:nvSpPr>
            <p:cNvPr name="Freeform 48" id="48"/>
            <p:cNvSpPr/>
            <p:nvPr/>
          </p:nvSpPr>
          <p:spPr>
            <a:xfrm flipH="false" flipV="false" rot="0">
              <a:off x="0" y="0"/>
              <a:ext cx="1760412" cy="660400"/>
            </a:xfrm>
            <a:custGeom>
              <a:avLst/>
              <a:gdLst/>
              <a:ahLst/>
              <a:cxnLst/>
              <a:rect r="r" b="b" t="t" l="l"/>
              <a:pathLst>
                <a:path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p:spPr>
        </p:sp>
      </p:grpSp>
      <p:sp>
        <p:nvSpPr>
          <p:cNvPr name="TextBox 49" id="49"/>
          <p:cNvSpPr txBox="true"/>
          <p:nvPr/>
        </p:nvSpPr>
        <p:spPr>
          <a:xfrm rot="0">
            <a:off x="13411686" y="7674939"/>
            <a:ext cx="1075450" cy="349250"/>
          </a:xfrm>
          <a:prstGeom prst="rect">
            <a:avLst/>
          </a:prstGeom>
        </p:spPr>
        <p:txBody>
          <a:bodyPr anchor="t" rtlCol="false" tIns="0" lIns="0" bIns="0" rIns="0">
            <a:spAutoFit/>
          </a:bodyPr>
          <a:lstStyle/>
          <a:p>
            <a:pPr algn="ctr">
              <a:lnSpc>
                <a:spcPts val="2800"/>
              </a:lnSpc>
            </a:pPr>
            <a:r>
              <a:rPr lang="en-US" b="true" sz="2000">
                <a:solidFill>
                  <a:srgbClr val="0E2C4B"/>
                </a:solidFill>
                <a:latin typeface="Muli Ultra-Bold"/>
                <a:ea typeface="Muli Ultra-Bold"/>
                <a:cs typeface="Muli Ultra-Bold"/>
                <a:sym typeface="Muli Ultra-Bold"/>
              </a:rPr>
              <a:t>BƯỚC 6</a:t>
            </a:r>
          </a:p>
        </p:txBody>
      </p:sp>
      <p:grpSp>
        <p:nvGrpSpPr>
          <p:cNvPr name="Group 50" id="50"/>
          <p:cNvGrpSpPr/>
          <p:nvPr/>
        </p:nvGrpSpPr>
        <p:grpSpPr>
          <a:xfrm rot="0">
            <a:off x="13378986" y="8439690"/>
            <a:ext cx="3588268" cy="1559846"/>
            <a:chOff x="0" y="0"/>
            <a:chExt cx="4784357" cy="2079795"/>
          </a:xfrm>
        </p:grpSpPr>
        <p:sp>
          <p:nvSpPr>
            <p:cNvPr name="TextBox 51" id="51"/>
            <p:cNvSpPr txBox="true"/>
            <p:nvPr/>
          </p:nvSpPr>
          <p:spPr>
            <a:xfrm rot="0">
              <a:off x="0" y="645472"/>
              <a:ext cx="4784357" cy="980579"/>
            </a:xfrm>
            <a:prstGeom prst="rect">
              <a:avLst/>
            </a:prstGeom>
          </p:spPr>
          <p:txBody>
            <a:bodyPr anchor="t" rtlCol="false" tIns="0" lIns="0" bIns="0" rIns="0">
              <a:spAutoFit/>
            </a:bodyPr>
            <a:lstStyle/>
            <a:p>
              <a:pPr algn="l">
                <a:lnSpc>
                  <a:spcPts val="3023"/>
                </a:lnSpc>
              </a:pPr>
              <a:r>
                <a:rPr lang="en-US" sz="2159">
                  <a:solidFill>
                    <a:srgbClr val="0E2C4B"/>
                  </a:solidFill>
                  <a:latin typeface="Muli"/>
                  <a:ea typeface="Muli"/>
                  <a:cs typeface="Muli"/>
                  <a:sym typeface="Muli"/>
                </a:rPr>
                <a:t>Xử lý va chạm, hành động nhân vật, ...</a:t>
              </a:r>
            </a:p>
          </p:txBody>
        </p:sp>
        <p:sp>
          <p:nvSpPr>
            <p:cNvPr name="TextBox 52" id="52"/>
            <p:cNvSpPr txBox="true"/>
            <p:nvPr/>
          </p:nvSpPr>
          <p:spPr>
            <a:xfrm rot="0">
              <a:off x="0" y="-47625"/>
              <a:ext cx="4784357" cy="529753"/>
            </a:xfrm>
            <a:prstGeom prst="rect">
              <a:avLst/>
            </a:prstGeom>
          </p:spPr>
          <p:txBody>
            <a:bodyPr anchor="t" rtlCol="false" tIns="0" lIns="0" bIns="0" rIns="0">
              <a:spAutoFit/>
            </a:bodyPr>
            <a:lstStyle/>
            <a:p>
              <a:pPr algn="l">
                <a:lnSpc>
                  <a:spcPts val="3359"/>
                </a:lnSpc>
              </a:pPr>
              <a:r>
                <a:rPr lang="en-US" sz="2399">
                  <a:solidFill>
                    <a:srgbClr val="0E2C4B"/>
                  </a:solidFill>
                  <a:latin typeface="Muli"/>
                  <a:ea typeface="Muli"/>
                  <a:cs typeface="Muli"/>
                  <a:sym typeface="Muli"/>
                </a:rPr>
                <a:t>Thiết kế trò chơi</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3225007"/>
            <a:ext cx="7960998" cy="3245436"/>
            <a:chOff x="0" y="0"/>
            <a:chExt cx="10614664" cy="4327249"/>
          </a:xfrm>
        </p:grpSpPr>
        <p:sp>
          <p:nvSpPr>
            <p:cNvPr name="TextBox 3" id="3"/>
            <p:cNvSpPr txBox="true"/>
            <p:nvPr/>
          </p:nvSpPr>
          <p:spPr>
            <a:xfrm rot="0">
              <a:off x="0" y="9525"/>
              <a:ext cx="10614664" cy="1298575"/>
            </a:xfrm>
            <a:prstGeom prst="rect">
              <a:avLst/>
            </a:prstGeom>
          </p:spPr>
          <p:txBody>
            <a:bodyPr anchor="t" rtlCol="false" tIns="0" lIns="0" bIns="0" rIns="0">
              <a:spAutoFit/>
            </a:bodyPr>
            <a:lstStyle/>
            <a:p>
              <a:pPr algn="l">
                <a:lnSpc>
                  <a:spcPts val="7770"/>
                </a:lnSpc>
              </a:pPr>
              <a:r>
                <a:rPr lang="en-US" sz="6475" b="true">
                  <a:solidFill>
                    <a:srgbClr val="0E2C4B"/>
                  </a:solidFill>
                  <a:latin typeface="Muli Ultra-Bold"/>
                  <a:ea typeface="Muli Ultra-Bold"/>
                  <a:cs typeface="Muli Ultra-Bold"/>
                  <a:sym typeface="Muli Ultra-Bold"/>
                </a:rPr>
                <a:t>Thuật toán AC-3</a:t>
              </a:r>
            </a:p>
          </p:txBody>
        </p:sp>
        <p:sp>
          <p:nvSpPr>
            <p:cNvPr name="TextBox 4" id="4"/>
            <p:cNvSpPr txBox="true"/>
            <p:nvPr/>
          </p:nvSpPr>
          <p:spPr>
            <a:xfrm rot="0">
              <a:off x="0" y="2101574"/>
              <a:ext cx="8887089" cy="2225675"/>
            </a:xfrm>
            <a:prstGeom prst="rect">
              <a:avLst/>
            </a:prstGeom>
          </p:spPr>
          <p:txBody>
            <a:bodyPr anchor="t" rtlCol="false" tIns="0" lIns="0" bIns="0" rIns="0">
              <a:spAutoFit/>
            </a:bodyPr>
            <a:lstStyle/>
            <a:p>
              <a:pPr algn="l">
                <a:lnSpc>
                  <a:spcPts val="3360"/>
                </a:lnSpc>
              </a:pPr>
              <a:r>
                <a:rPr lang="en-US" sz="2800" b="true">
                  <a:solidFill>
                    <a:srgbClr val="0E2C4B"/>
                  </a:solidFill>
                  <a:latin typeface="Muli Semi-Bold"/>
                  <a:ea typeface="Muli Semi-Bold"/>
                  <a:cs typeface="Muli Semi-Bold"/>
                  <a:sym typeface="Muli Semi-Bold"/>
                </a:rPr>
                <a:t>L</a:t>
              </a:r>
              <a:r>
                <a:rPr lang="en-US" b="true" sz="2800">
                  <a:solidFill>
                    <a:srgbClr val="0E2C4B"/>
                  </a:solidFill>
                  <a:latin typeface="Muli Semi-Bold"/>
                  <a:ea typeface="Muli Semi-Bold"/>
                  <a:cs typeface="Muli Semi-Bold"/>
                  <a:sym typeface="Muli Semi-Bold"/>
                </a:rPr>
                <a:t>à một thuật toán phổ biến và hiệu quả được sử dụng để thực thi tính nhất quán cung cho các Bài toán Thỏa mãn Ràng buộc</a:t>
              </a:r>
            </a:p>
          </p:txBody>
        </p:sp>
      </p:grpSp>
      <p:grpSp>
        <p:nvGrpSpPr>
          <p:cNvPr name="Group 5" id="5"/>
          <p:cNvGrpSpPr/>
          <p:nvPr/>
        </p:nvGrpSpPr>
        <p:grpSpPr>
          <a:xfrm rot="0">
            <a:off x="469457" y="2057747"/>
            <a:ext cx="7318978" cy="6750644"/>
            <a:chOff x="0" y="0"/>
            <a:chExt cx="9758637" cy="9000859"/>
          </a:xfrm>
        </p:grpSpPr>
        <p:grpSp>
          <p:nvGrpSpPr>
            <p:cNvPr name="Group 6" id="6"/>
            <p:cNvGrpSpPr/>
            <p:nvPr/>
          </p:nvGrpSpPr>
          <p:grpSpPr>
            <a:xfrm rot="0">
              <a:off x="1200904" y="173984"/>
              <a:ext cx="8280339" cy="828033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name="Freeform 8" id="8"/>
            <p:cNvSpPr/>
            <p:nvPr/>
          </p:nvSpPr>
          <p:spPr>
            <a:xfrm flipH="true" flipV="false" rot="0">
              <a:off x="0" y="6209132"/>
              <a:ext cx="8043389" cy="2791726"/>
            </a:xfrm>
            <a:custGeom>
              <a:avLst/>
              <a:gdLst/>
              <a:ahLst/>
              <a:cxnLst/>
              <a:rect r="r" b="b" t="t" l="l"/>
              <a:pathLst>
                <a:path h="2791726" w="8043389">
                  <a:moveTo>
                    <a:pt x="8043389" y="0"/>
                  </a:moveTo>
                  <a:lnTo>
                    <a:pt x="0" y="0"/>
                  </a:lnTo>
                  <a:lnTo>
                    <a:pt x="0" y="2791727"/>
                  </a:lnTo>
                  <a:lnTo>
                    <a:pt x="8043389" y="2791727"/>
                  </a:lnTo>
                  <a:lnTo>
                    <a:pt x="8043389" y="0"/>
                  </a:lnTo>
                  <a:close/>
                </a:path>
              </a:pathLst>
            </a:custGeom>
            <a:blipFill>
              <a:blip r:embed="rId2">
                <a:alphaModFix amt="51000"/>
              </a:blip>
              <a:stretch>
                <a:fillRect l="0" t="0" r="0" b="0"/>
              </a:stretch>
            </a:blipFill>
          </p:spPr>
        </p:sp>
        <p:sp>
          <p:nvSpPr>
            <p:cNvPr name="Freeform 9" id="9"/>
            <p:cNvSpPr/>
            <p:nvPr/>
          </p:nvSpPr>
          <p:spPr>
            <a:xfrm flipH="false" flipV="false" rot="0">
              <a:off x="745657" y="0"/>
              <a:ext cx="9012980" cy="8889051"/>
            </a:xfrm>
            <a:custGeom>
              <a:avLst/>
              <a:gdLst/>
              <a:ahLst/>
              <a:cxnLst/>
              <a:rect r="r" b="b" t="t" l="l"/>
              <a:pathLst>
                <a:path h="8889051" w="9012980">
                  <a:moveTo>
                    <a:pt x="0" y="0"/>
                  </a:moveTo>
                  <a:lnTo>
                    <a:pt x="9012980" y="0"/>
                  </a:lnTo>
                  <a:lnTo>
                    <a:pt x="9012980" y="8889051"/>
                  </a:lnTo>
                  <a:lnTo>
                    <a:pt x="0" y="8889051"/>
                  </a:lnTo>
                  <a:lnTo>
                    <a:pt x="0" y="0"/>
                  </a:lnTo>
                  <a:close/>
                </a:path>
              </a:pathLst>
            </a:custGeom>
            <a:blipFill>
              <a:blip r:embed="rId3"/>
              <a:stretch>
                <a:fillRect l="0" t="0" r="0" b="0"/>
              </a:stretch>
            </a:blipFill>
          </p:spPr>
        </p:sp>
      </p:gr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1019175"/>
            <a:ext cx="16924854" cy="1152525"/>
          </a:xfrm>
          <a:prstGeom prst="rect">
            <a:avLst/>
          </a:prstGeom>
        </p:spPr>
        <p:txBody>
          <a:bodyPr anchor="t" rtlCol="false" tIns="0" lIns="0" bIns="0" rIns="0">
            <a:spAutoFit/>
          </a:bodyPr>
          <a:lstStyle/>
          <a:p>
            <a:pPr algn="l">
              <a:lnSpc>
                <a:spcPts val="4500"/>
              </a:lnSpc>
            </a:pPr>
            <a:r>
              <a:rPr lang="en-US" sz="3750" b="true">
                <a:solidFill>
                  <a:srgbClr val="0E2C4B"/>
                </a:solidFill>
                <a:latin typeface="Muli Bold"/>
                <a:ea typeface="Muli Bold"/>
                <a:cs typeface="Muli Bold"/>
                <a:sym typeface="Muli Bold"/>
              </a:rPr>
              <a:t>Ý tưởng trung tâm của AC-3 là kiểm tra tính nhất quán của các "cung" trong đồ thị ràng buộc. Một CSP bao gồm:</a:t>
            </a:r>
          </a:p>
        </p:txBody>
      </p:sp>
      <p:sp>
        <p:nvSpPr>
          <p:cNvPr name="TextBox 3" id="3"/>
          <p:cNvSpPr txBox="true"/>
          <p:nvPr/>
        </p:nvSpPr>
        <p:spPr>
          <a:xfrm rot="0">
            <a:off x="1028700" y="2114550"/>
            <a:ext cx="16924854" cy="7839820"/>
          </a:xfrm>
          <a:prstGeom prst="rect">
            <a:avLst/>
          </a:prstGeom>
        </p:spPr>
        <p:txBody>
          <a:bodyPr anchor="t" rtlCol="false" tIns="0" lIns="0" bIns="0" rIns="0">
            <a:spAutoFit/>
          </a:bodyPr>
          <a:lstStyle/>
          <a:p>
            <a:pPr algn="l">
              <a:lnSpc>
                <a:spcPts val="4158"/>
              </a:lnSpc>
            </a:pPr>
          </a:p>
          <a:p>
            <a:pPr algn="l" marL="641369" indent="-320684" lvl="1">
              <a:lnSpc>
                <a:spcPts val="4188"/>
              </a:lnSpc>
              <a:buFont typeface="Arial"/>
              <a:buChar char="•"/>
            </a:pPr>
            <a:r>
              <a:rPr lang="en-US" sz="2970" spc="109">
                <a:solidFill>
                  <a:srgbClr val="0E2C4B"/>
                </a:solidFill>
                <a:latin typeface="Muli"/>
                <a:ea typeface="Muli"/>
                <a:cs typeface="Muli"/>
                <a:sym typeface="Muli"/>
              </a:rPr>
              <a:t>Một tập các biến X={X</a:t>
            </a:r>
            <a:r>
              <a:rPr lang="en-US" sz="2970" spc="109">
                <a:solidFill>
                  <a:srgbClr val="0E2C4B"/>
                </a:solidFill>
                <a:latin typeface="Muli"/>
                <a:ea typeface="Muli"/>
                <a:cs typeface="Muli"/>
                <a:sym typeface="Muli"/>
              </a:rPr>
              <a:t>1</a:t>
            </a:r>
            <a:r>
              <a:rPr lang="en-US" sz="2970" spc="109">
                <a:solidFill>
                  <a:srgbClr val="0E2C4B"/>
                </a:solidFill>
                <a:latin typeface="Muli"/>
                <a:ea typeface="Muli"/>
                <a:cs typeface="Muli"/>
                <a:sym typeface="Muli"/>
              </a:rPr>
              <a:t>​, X</a:t>
            </a:r>
            <a:r>
              <a:rPr lang="en-US" sz="2970" spc="109">
                <a:solidFill>
                  <a:srgbClr val="0E2C4B"/>
                </a:solidFill>
                <a:latin typeface="Muli"/>
                <a:ea typeface="Muli"/>
                <a:cs typeface="Muli"/>
                <a:sym typeface="Muli"/>
              </a:rPr>
              <a:t>2</a:t>
            </a:r>
            <a:r>
              <a:rPr lang="en-US" sz="2970" spc="109">
                <a:solidFill>
                  <a:srgbClr val="0E2C4B"/>
                </a:solidFill>
                <a:latin typeface="Muli"/>
                <a:ea typeface="Muli"/>
                <a:cs typeface="Muli"/>
                <a:sym typeface="Muli"/>
              </a:rPr>
              <a:t>​, ..., X</a:t>
            </a:r>
            <a:r>
              <a:rPr lang="en-US" sz="2970" spc="109">
                <a:solidFill>
                  <a:srgbClr val="0E2C4B"/>
                </a:solidFill>
                <a:latin typeface="Muli"/>
                <a:ea typeface="Muli"/>
                <a:cs typeface="Muli"/>
                <a:sym typeface="Muli"/>
              </a:rPr>
              <a:t>n</a:t>
            </a:r>
            <a:r>
              <a:rPr lang="en-US" sz="2970" spc="109">
                <a:solidFill>
                  <a:srgbClr val="0E2C4B"/>
                </a:solidFill>
                <a:latin typeface="Muli"/>
                <a:ea typeface="Muli"/>
                <a:cs typeface="Muli"/>
                <a:sym typeface="Muli"/>
              </a:rPr>
              <a:t>​}.</a:t>
            </a:r>
          </a:p>
          <a:p>
            <a:pPr algn="l" marL="641369" indent="-320684" lvl="1">
              <a:lnSpc>
                <a:spcPts val="4188"/>
              </a:lnSpc>
              <a:buFont typeface="Arial"/>
              <a:buChar char="•"/>
            </a:pPr>
            <a:r>
              <a:rPr lang="en-US" sz="2970" spc="109">
                <a:solidFill>
                  <a:srgbClr val="0E2C4B"/>
                </a:solidFill>
                <a:latin typeface="Muli"/>
                <a:ea typeface="Muli"/>
                <a:cs typeface="Muli"/>
                <a:sym typeface="Muli"/>
              </a:rPr>
              <a:t>Với mỗi biến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có một miền giá trị D</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chứa tất cả các giá trị mà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có thể nhận.</a:t>
            </a:r>
          </a:p>
          <a:p>
            <a:pPr algn="l" marL="641369" indent="-320684" lvl="1">
              <a:lnSpc>
                <a:spcPts val="4188"/>
              </a:lnSpc>
              <a:buFont typeface="Arial"/>
              <a:buChar char="•"/>
            </a:pPr>
            <a:r>
              <a:rPr lang="en-US" sz="2970" spc="109">
                <a:solidFill>
                  <a:srgbClr val="0E2C4B"/>
                </a:solidFill>
                <a:latin typeface="Muli"/>
                <a:ea typeface="Muli"/>
                <a:cs typeface="Muli"/>
                <a:sym typeface="Muli"/>
              </a:rPr>
              <a:t>Một tập các rà</a:t>
            </a:r>
            <a:r>
              <a:rPr lang="en-US" sz="2970" spc="109">
                <a:solidFill>
                  <a:srgbClr val="0E2C4B"/>
                </a:solidFill>
                <a:latin typeface="Muli"/>
                <a:ea typeface="Muli"/>
                <a:cs typeface="Muli"/>
                <a:sym typeface="Muli"/>
              </a:rPr>
              <a:t>ng buộc C={C</a:t>
            </a:r>
            <a:r>
              <a:rPr lang="en-US" sz="2970" spc="109">
                <a:solidFill>
                  <a:srgbClr val="0E2C4B"/>
                </a:solidFill>
                <a:latin typeface="Muli"/>
                <a:ea typeface="Muli"/>
                <a:cs typeface="Muli"/>
                <a:sym typeface="Muli"/>
              </a:rPr>
              <a:t>1</a:t>
            </a:r>
            <a:r>
              <a:rPr lang="en-US" sz="2970" spc="109">
                <a:solidFill>
                  <a:srgbClr val="0E2C4B"/>
                </a:solidFill>
                <a:latin typeface="Muli"/>
                <a:ea typeface="Muli"/>
                <a:cs typeface="Muli"/>
                <a:sym typeface="Muli"/>
              </a:rPr>
              <a:t>​, C</a:t>
            </a:r>
            <a:r>
              <a:rPr lang="en-US" sz="2970" spc="109">
                <a:solidFill>
                  <a:srgbClr val="0E2C4B"/>
                </a:solidFill>
                <a:latin typeface="Muli"/>
                <a:ea typeface="Muli"/>
                <a:cs typeface="Muli"/>
                <a:sym typeface="Muli"/>
              </a:rPr>
              <a:t>2</a:t>
            </a:r>
            <a:r>
              <a:rPr lang="en-US" sz="2970" spc="109">
                <a:solidFill>
                  <a:srgbClr val="0E2C4B"/>
                </a:solidFill>
                <a:latin typeface="Muli"/>
                <a:ea typeface="Muli"/>
                <a:cs typeface="Muli"/>
                <a:sym typeface="Muli"/>
              </a:rPr>
              <a:t>​, ..., C</a:t>
            </a:r>
            <a:r>
              <a:rPr lang="en-US" sz="2970" spc="109">
                <a:solidFill>
                  <a:srgbClr val="0E2C4B"/>
                </a:solidFill>
                <a:latin typeface="Muli"/>
                <a:ea typeface="Muli"/>
                <a:cs typeface="Muli"/>
                <a:sym typeface="Muli"/>
              </a:rPr>
              <a:t>k</a:t>
            </a:r>
            <a:r>
              <a:rPr lang="en-US" sz="2970" spc="109">
                <a:solidFill>
                  <a:srgbClr val="0E2C4B"/>
                </a:solidFill>
                <a:latin typeface="Muli"/>
                <a:ea typeface="Muli"/>
                <a:cs typeface="Muli"/>
                <a:sym typeface="Muli"/>
              </a:rPr>
              <a:t>​}, mỗi ràng buộc C</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 liên quan đến một tập con các biến và xác định các tổ hợp giá trị hợp lệ cho các biến đó.</a:t>
            </a:r>
          </a:p>
          <a:p>
            <a:pPr algn="l" marL="641369" indent="-320684" lvl="1">
              <a:lnSpc>
                <a:spcPts val="4188"/>
              </a:lnSpc>
              <a:buFont typeface="Arial"/>
              <a:buChar char="•"/>
            </a:pPr>
            <a:r>
              <a:rPr lang="en-US" sz="2970" spc="109">
                <a:solidFill>
                  <a:srgbClr val="0E2C4B"/>
                </a:solidFill>
                <a:latin typeface="Muli"/>
                <a:ea typeface="Muli"/>
                <a:cs typeface="Muli"/>
                <a:sym typeface="Muli"/>
              </a:rPr>
              <a:t>Một cung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X</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 được gọi là nhất quán nếu với mọi giá trị x trong miền D</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của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tồn tại một giá trị y trong miền D</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 của X</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 sao cho việc gán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​=x và X</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​=y là hợp lệ đối với tất cả các ràng buộc liên quan đến X</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và X</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a:t>
            </a:r>
          </a:p>
          <a:p>
            <a:pPr algn="l" marL="641369" indent="-320684" lvl="1">
              <a:lnSpc>
                <a:spcPts val="4188"/>
              </a:lnSpc>
              <a:buFont typeface="Arial"/>
              <a:buChar char="•"/>
            </a:pPr>
            <a:r>
              <a:rPr lang="en-US" sz="2970" spc="109">
                <a:solidFill>
                  <a:srgbClr val="0E2C4B"/>
                </a:solidFill>
                <a:latin typeface="Muli"/>
                <a:ea typeface="Muli"/>
                <a:cs typeface="Muli"/>
                <a:sym typeface="Muli"/>
              </a:rPr>
              <a:t>Nếu một giá trị x∈D</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không tìm thấy bất kỳ giá trị y∈D</a:t>
            </a:r>
            <a:r>
              <a:rPr lang="en-US" sz="2970" spc="109">
                <a:solidFill>
                  <a:srgbClr val="0E2C4B"/>
                </a:solidFill>
                <a:latin typeface="Muli"/>
                <a:ea typeface="Muli"/>
                <a:cs typeface="Muli"/>
                <a:sym typeface="Muli"/>
              </a:rPr>
              <a:t>j</a:t>
            </a:r>
            <a:r>
              <a:rPr lang="en-US" sz="2970" spc="109">
                <a:solidFill>
                  <a:srgbClr val="0E2C4B"/>
                </a:solidFill>
                <a:latin typeface="Muli"/>
                <a:ea typeface="Muli"/>
                <a:cs typeface="Muli"/>
                <a:sym typeface="Muli"/>
              </a:rPr>
              <a:t>​ nào để thỏa mãn ràng buộc, thì x được coi là không nhất quán và sẽ bị loại bỏ khỏi D</a:t>
            </a:r>
            <a:r>
              <a:rPr lang="en-US" sz="2970" spc="109">
                <a:solidFill>
                  <a:srgbClr val="0E2C4B"/>
                </a:solidFill>
                <a:latin typeface="Muli"/>
                <a:ea typeface="Muli"/>
                <a:cs typeface="Muli"/>
                <a:sym typeface="Muli"/>
              </a:rPr>
              <a:t>i</a:t>
            </a:r>
            <a:r>
              <a:rPr lang="en-US" sz="2970" spc="109">
                <a:solidFill>
                  <a:srgbClr val="0E2C4B"/>
                </a:solidFill>
                <a:latin typeface="Muli"/>
                <a:ea typeface="Muli"/>
                <a:cs typeface="Muli"/>
                <a:sym typeface="Muli"/>
              </a:rPr>
              <a:t>​. Việc loại bỏ một giá trị khỏi miền của một biến có thể làm cho các cung khác liên quan đến biến đó trở nên không nhất quán. Do đó, AC-3 sử dụng một hàng đợi (queue) để quản lý các cung cần được kiểm tra lại. Quá trình này lặp đi lặp lại cho đến khi không còn giá trị nào có thể bị loại bỏ khỏi bất kỳ miền nào, lúc này CSP được gọi là nhất quán cung.</a:t>
            </a:r>
          </a:p>
          <a:p>
            <a:pPr algn="l">
              <a:lnSpc>
                <a:spcPts val="4158"/>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95196" y="1028700"/>
            <a:ext cx="11201829" cy="8695420"/>
          </a:xfrm>
          <a:custGeom>
            <a:avLst/>
            <a:gdLst/>
            <a:ahLst/>
            <a:cxnLst/>
            <a:rect r="r" b="b" t="t" l="l"/>
            <a:pathLst>
              <a:path h="8695420" w="11201829">
                <a:moveTo>
                  <a:pt x="0" y="0"/>
                </a:moveTo>
                <a:lnTo>
                  <a:pt x="11201829" y="0"/>
                </a:lnTo>
                <a:lnTo>
                  <a:pt x="11201829" y="8695420"/>
                </a:lnTo>
                <a:lnTo>
                  <a:pt x="0" y="8695420"/>
                </a:lnTo>
                <a:lnTo>
                  <a:pt x="0" y="0"/>
                </a:lnTo>
                <a:close/>
              </a:path>
            </a:pathLst>
          </a:custGeom>
          <a:blipFill>
            <a:blip r:embed="rId2"/>
            <a:stretch>
              <a:fillRect l="0" t="0" r="0" b="0"/>
            </a:stretch>
          </a:blipFill>
        </p:spPr>
      </p:sp>
      <p:sp>
        <p:nvSpPr>
          <p:cNvPr name="TextBox 3" id="3"/>
          <p:cNvSpPr txBox="true"/>
          <p:nvPr/>
        </p:nvSpPr>
        <p:spPr>
          <a:xfrm rot="0">
            <a:off x="833683" y="165977"/>
            <a:ext cx="16924854" cy="581025"/>
          </a:xfrm>
          <a:prstGeom prst="rect">
            <a:avLst/>
          </a:prstGeom>
        </p:spPr>
        <p:txBody>
          <a:bodyPr anchor="t" rtlCol="false" tIns="0" lIns="0" bIns="0" rIns="0">
            <a:spAutoFit/>
          </a:bodyPr>
          <a:lstStyle/>
          <a:p>
            <a:pPr algn="l">
              <a:lnSpc>
                <a:spcPts val="4500"/>
              </a:lnSpc>
            </a:pPr>
            <a:r>
              <a:rPr lang="en-US" sz="3750" b="true">
                <a:solidFill>
                  <a:srgbClr val="0E2C4B"/>
                </a:solidFill>
                <a:latin typeface="Muli Bold"/>
                <a:ea typeface="Muli Bold"/>
                <a:cs typeface="Muli Bold"/>
                <a:sym typeface="Muli Bold"/>
              </a:rPr>
              <a:t>Mã giả của thuật toán</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33683" y="447675"/>
            <a:ext cx="16924854" cy="581025"/>
          </a:xfrm>
          <a:prstGeom prst="rect">
            <a:avLst/>
          </a:prstGeom>
        </p:spPr>
        <p:txBody>
          <a:bodyPr anchor="t" rtlCol="false" tIns="0" lIns="0" bIns="0" rIns="0">
            <a:spAutoFit/>
          </a:bodyPr>
          <a:lstStyle/>
          <a:p>
            <a:pPr algn="l">
              <a:lnSpc>
                <a:spcPts val="4500"/>
              </a:lnSpc>
            </a:pPr>
            <a:r>
              <a:rPr lang="en-US" sz="3750" b="true">
                <a:solidFill>
                  <a:srgbClr val="0E2C4B"/>
                </a:solidFill>
                <a:latin typeface="Muli Bold"/>
                <a:ea typeface="Muli Bold"/>
                <a:cs typeface="Muli Bold"/>
                <a:sym typeface="Muli Bold"/>
              </a:rPr>
              <a:t>Cách tiếp cận CSP cho 8-Puzzle</a:t>
            </a:r>
          </a:p>
        </p:txBody>
      </p:sp>
      <p:sp>
        <p:nvSpPr>
          <p:cNvPr name="TextBox 3" id="3"/>
          <p:cNvSpPr txBox="true"/>
          <p:nvPr/>
        </p:nvSpPr>
        <p:spPr>
          <a:xfrm rot="0">
            <a:off x="833683" y="2157678"/>
            <a:ext cx="16924854" cy="6792070"/>
          </a:xfrm>
          <a:prstGeom prst="rect">
            <a:avLst/>
          </a:prstGeom>
        </p:spPr>
        <p:txBody>
          <a:bodyPr anchor="t" rtlCol="false" tIns="0" lIns="0" bIns="0" rIns="0">
            <a:spAutoFit/>
          </a:bodyPr>
          <a:lstStyle/>
          <a:p>
            <a:pPr algn="l" marL="641369" indent="-320684" lvl="1">
              <a:lnSpc>
                <a:spcPts val="4158"/>
              </a:lnSpc>
              <a:buFont typeface="Arial"/>
              <a:buChar char="•"/>
            </a:pPr>
            <a:r>
              <a:rPr lang="en-US" sz="2970">
                <a:solidFill>
                  <a:srgbClr val="0E2C4B"/>
                </a:solidFill>
                <a:latin typeface="Muli"/>
                <a:ea typeface="Muli"/>
                <a:cs typeface="Muli"/>
                <a:sym typeface="Muli"/>
              </a:rPr>
              <a:t>B</a:t>
            </a:r>
            <a:r>
              <a:rPr lang="en-US" sz="2970">
                <a:solidFill>
                  <a:srgbClr val="0E2C4B"/>
                </a:solidFill>
                <a:latin typeface="Muli"/>
                <a:ea typeface="Muli"/>
                <a:cs typeface="Muli"/>
                <a:sym typeface="Muli"/>
              </a:rPr>
              <a:t>iến: X</a:t>
            </a:r>
            <a:r>
              <a:rPr lang="en-US" sz="2970">
                <a:solidFill>
                  <a:srgbClr val="0E2C4B"/>
                </a:solidFill>
                <a:latin typeface="Muli"/>
                <a:ea typeface="Muli"/>
                <a:cs typeface="Muli"/>
                <a:sym typeface="Muli"/>
              </a:rPr>
              <a:t>k​</a:t>
            </a:r>
            <a:r>
              <a:rPr lang="en-US" sz="2970">
                <a:solidFill>
                  <a:srgbClr val="0E2C4B"/>
                </a:solidFill>
                <a:latin typeface="Muli"/>
                <a:ea typeface="Muli"/>
                <a:cs typeface="Muli"/>
                <a:sym typeface="Muli"/>
              </a:rPr>
              <a:t> (với k=1, ..., 8) là biến đại diện cho vị trí của ô số k. Ô trống có thể được xem là ô số 9 hoặc xử lý riêng.</a:t>
            </a:r>
          </a:p>
          <a:p>
            <a:pPr algn="l" marL="641369" indent="-320684" lvl="1">
              <a:lnSpc>
                <a:spcPts val="4158"/>
              </a:lnSpc>
              <a:buFont typeface="Arial"/>
              <a:buChar char="•"/>
            </a:pPr>
            <a:r>
              <a:rPr lang="en-US" sz="2970">
                <a:solidFill>
                  <a:srgbClr val="0E2C4B"/>
                </a:solidFill>
                <a:latin typeface="Muli"/>
                <a:ea typeface="Muli"/>
                <a:cs typeface="Muli"/>
                <a:sym typeface="Muli"/>
              </a:rPr>
              <a:t>Miền giá trị:</a:t>
            </a:r>
            <a:r>
              <a:rPr lang="en-US" sz="2970">
                <a:solidFill>
                  <a:srgbClr val="0E2C4B"/>
                </a:solidFill>
                <a:latin typeface="Muli"/>
                <a:ea typeface="Muli"/>
                <a:cs typeface="Muli"/>
                <a:sym typeface="Muli"/>
              </a:rPr>
              <a:t> D</a:t>
            </a:r>
            <a:r>
              <a:rPr lang="en-US" sz="2970">
                <a:solidFill>
                  <a:srgbClr val="0E2C4B"/>
                </a:solidFill>
                <a:latin typeface="Muli"/>
                <a:ea typeface="Muli"/>
                <a:cs typeface="Muli"/>
                <a:sym typeface="Muli"/>
              </a:rPr>
              <a:t>k</a:t>
            </a:r>
            <a:r>
              <a:rPr lang="en-US" sz="2970">
                <a:solidFill>
                  <a:srgbClr val="0E2C4B"/>
                </a:solidFill>
                <a:latin typeface="Muli"/>
                <a:ea typeface="Muli"/>
                <a:cs typeface="Muli"/>
                <a:sym typeface="Muli"/>
              </a:rPr>
              <a:t> ​= {P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 P</a:t>
            </a:r>
            <a:r>
              <a:rPr lang="en-US" sz="2970">
                <a:solidFill>
                  <a:srgbClr val="0E2C4B"/>
                </a:solidFill>
                <a:latin typeface="Muli"/>
                <a:ea typeface="Muli"/>
                <a:cs typeface="Muli"/>
                <a:sym typeface="Muli"/>
              </a:rPr>
              <a:t>9</a:t>
            </a:r>
            <a:r>
              <a:rPr lang="en-US" sz="2970">
                <a:solidFill>
                  <a:srgbClr val="0E2C4B"/>
                </a:solidFill>
                <a:latin typeface="Muli"/>
                <a:ea typeface="Muli"/>
                <a:cs typeface="Muli"/>
                <a:sym typeface="Muli"/>
              </a:rPr>
              <a:t>​} là tập hợp 9 vị trí trên bảng 3x3.</a:t>
            </a:r>
          </a:p>
          <a:p>
            <a:pPr algn="l" marL="641369" indent="-320684" lvl="1">
              <a:lnSpc>
                <a:spcPts val="4158"/>
              </a:lnSpc>
              <a:buFont typeface="Arial"/>
              <a:buChar char="•"/>
            </a:pPr>
            <a:r>
              <a:rPr lang="en-US" sz="2970">
                <a:solidFill>
                  <a:srgbClr val="0E2C4B"/>
                </a:solidFill>
                <a:latin typeface="Muli"/>
                <a:ea typeface="Muli"/>
                <a:cs typeface="Muli"/>
                <a:sym typeface="Muli"/>
              </a:rPr>
              <a:t>Ràng buộc: </a:t>
            </a:r>
          </a:p>
          <a:p>
            <a:pPr algn="l" marL="641369" indent="-320684" lvl="1">
              <a:lnSpc>
                <a:spcPts val="4158"/>
              </a:lnSpc>
              <a:buFont typeface="Arial"/>
              <a:buChar char="•"/>
            </a:pPr>
            <a:r>
              <a:rPr lang="en-US" sz="2970">
                <a:solidFill>
                  <a:srgbClr val="0E2C4B"/>
                </a:solidFill>
                <a:latin typeface="Muli"/>
                <a:ea typeface="Muli"/>
                <a:cs typeface="Muli"/>
                <a:sym typeface="Muli"/>
              </a:rPr>
              <a:t>Ràng buộc duy nhất (AllDiff): Tất cả các ô số phải ở các vị trí khác nhau. X</a:t>
            </a:r>
            <a:r>
              <a:rPr lang="en-US" sz="2970">
                <a:solidFill>
                  <a:srgbClr val="0E2C4B"/>
                </a:solidFill>
                <a:latin typeface="Muli"/>
                <a:ea typeface="Muli"/>
                <a:cs typeface="Muli"/>
                <a:sym typeface="Muli"/>
              </a:rPr>
              <a:t>i</a:t>
            </a:r>
            <a:r>
              <a:rPr lang="en-US" sz="2970">
                <a:solidFill>
                  <a:srgbClr val="0E2C4B"/>
                </a:solidFill>
                <a:latin typeface="Muli"/>
                <a:ea typeface="Muli"/>
                <a:cs typeface="Muli"/>
                <a:sym typeface="Muli"/>
              </a:rPr>
              <a:t>​ khác X</a:t>
            </a:r>
            <a:r>
              <a:rPr lang="en-US" sz="2970">
                <a:solidFill>
                  <a:srgbClr val="0E2C4B"/>
                </a:solidFill>
                <a:latin typeface="Muli"/>
                <a:ea typeface="Muli"/>
                <a:cs typeface="Muli"/>
                <a:sym typeface="Muli"/>
              </a:rPr>
              <a:t>j​</a:t>
            </a:r>
            <a:r>
              <a:rPr lang="en-US" sz="2970">
                <a:solidFill>
                  <a:srgbClr val="0E2C4B"/>
                </a:solidFill>
                <a:latin typeface="Muli"/>
                <a:ea typeface="Muli"/>
                <a:cs typeface="Muli"/>
                <a:sym typeface="Muli"/>
              </a:rPr>
              <a:t> với mọi i khác j. Đây là ràng buộc chính.</a:t>
            </a:r>
          </a:p>
          <a:p>
            <a:pPr algn="l" marL="641369" indent="-320684" lvl="1">
              <a:lnSpc>
                <a:spcPts val="4158"/>
              </a:lnSpc>
              <a:buFont typeface="Arial"/>
              <a:buChar char="•"/>
            </a:pPr>
            <a:r>
              <a:rPr lang="en-US" sz="2970">
                <a:solidFill>
                  <a:srgbClr val="0E2C4B"/>
                </a:solidFill>
                <a:latin typeface="Muli"/>
                <a:ea typeface="Muli"/>
                <a:cs typeface="Muli"/>
                <a:sym typeface="Muli"/>
              </a:rPr>
              <a:t>Ràng buộc trạng thái đích (nếu có): Nếu chúng ta đang kiểm tra tính nhất quán của một trạng thái hiện tại so với trạng thái đích, thì ràng buộc có thể là X_k = vị trí đích của ô k.</a:t>
            </a:r>
          </a:p>
          <a:p>
            <a:pPr algn="l" marL="641369" indent="-320684" lvl="1">
              <a:lnSpc>
                <a:spcPts val="4158"/>
              </a:lnSpc>
              <a:buFont typeface="Arial"/>
              <a:buChar char="•"/>
            </a:pPr>
            <a:r>
              <a:rPr lang="en-US" sz="2970">
                <a:solidFill>
                  <a:srgbClr val="0E2C4B"/>
                </a:solidFill>
                <a:latin typeface="Muli"/>
                <a:ea typeface="Muli"/>
                <a:cs typeface="Muli"/>
                <a:sym typeface="Muli"/>
              </a:rPr>
              <a:t>Minh họa AC-3 với ràng buộc AllDiff (một phần):</a:t>
            </a:r>
          </a:p>
          <a:p>
            <a:pPr algn="l" marL="641369" indent="-320684" lvl="1">
              <a:lnSpc>
                <a:spcPts val="4158"/>
              </a:lnSpc>
              <a:buFont typeface="Arial"/>
              <a:buChar char="•"/>
            </a:pPr>
            <a:r>
              <a:rPr lang="en-US" sz="2970">
                <a:solidFill>
                  <a:srgbClr val="0E2C4B"/>
                </a:solidFill>
                <a:latin typeface="Muli"/>
                <a:ea typeface="Muli"/>
                <a:cs typeface="Muli"/>
                <a:sym typeface="Muli"/>
              </a:rPr>
              <a:t>Giả sử chúng ta có 3 biến (để đơn giản hóa ví dụ) là 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và 3 vị trí 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Miền ban đầu: D</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 {P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D</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 {P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D</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 {P</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P</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p>
          <a:p>
            <a:pPr algn="l" marL="641369" indent="-320684" lvl="1">
              <a:lnSpc>
                <a:spcPts val="4158"/>
              </a:lnSpc>
              <a:buFont typeface="Arial"/>
              <a:buChar char="•"/>
            </a:pPr>
            <a:r>
              <a:rPr lang="en-US" sz="2970">
                <a:solidFill>
                  <a:srgbClr val="0E2C4B"/>
                </a:solidFill>
                <a:latin typeface="Muli"/>
                <a:ea typeface="Muli"/>
                <a:cs typeface="Muli"/>
                <a:sym typeface="Muli"/>
              </a:rPr>
              <a:t>Ràng buộc: 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khác 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X</a:t>
            </a:r>
            <a:r>
              <a:rPr lang="en-US" sz="2970">
                <a:solidFill>
                  <a:srgbClr val="0E2C4B"/>
                </a:solidFill>
                <a:latin typeface="Muli"/>
                <a:ea typeface="Muli"/>
                <a:cs typeface="Muli"/>
                <a:sym typeface="Muli"/>
              </a:rPr>
              <a:t>1</a:t>
            </a:r>
            <a:r>
              <a:rPr lang="en-US" sz="2970">
                <a:solidFill>
                  <a:srgbClr val="0E2C4B"/>
                </a:solidFill>
                <a:latin typeface="Muli"/>
                <a:ea typeface="Muli"/>
                <a:cs typeface="Muli"/>
                <a:sym typeface="Muli"/>
              </a:rPr>
              <a:t> khác 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 X</a:t>
            </a:r>
            <a:r>
              <a:rPr lang="en-US" sz="2970">
                <a:solidFill>
                  <a:srgbClr val="0E2C4B"/>
                </a:solidFill>
                <a:latin typeface="Muli"/>
                <a:ea typeface="Muli"/>
                <a:cs typeface="Muli"/>
                <a:sym typeface="Muli"/>
              </a:rPr>
              <a:t>2</a:t>
            </a:r>
            <a:r>
              <a:rPr lang="en-US" sz="2970">
                <a:solidFill>
                  <a:srgbClr val="0E2C4B"/>
                </a:solidFill>
                <a:latin typeface="Muli"/>
                <a:ea typeface="Muli"/>
                <a:cs typeface="Muli"/>
                <a:sym typeface="Muli"/>
              </a:rPr>
              <a:t> khác X</a:t>
            </a:r>
            <a:r>
              <a:rPr lang="en-US" sz="2970">
                <a:solidFill>
                  <a:srgbClr val="0E2C4B"/>
                </a:solidFill>
                <a:latin typeface="Muli"/>
                <a:ea typeface="Muli"/>
                <a:cs typeface="Muli"/>
                <a:sym typeface="Muli"/>
              </a:rPr>
              <a:t>3</a:t>
            </a:r>
            <a:r>
              <a:rPr lang="en-US" sz="2970">
                <a:solidFill>
                  <a:srgbClr val="0E2C4B"/>
                </a:solidFill>
                <a:latin typeface="Muli"/>
                <a:ea typeface="Muli"/>
                <a:cs typeface="Muli"/>
                <a:sym typeface="Muli"/>
              </a:rPr>
              <a:t>​.</a:t>
            </a:r>
          </a:p>
          <a:p>
            <a:pPr algn="l">
              <a:lnSpc>
                <a:spcPts val="4158"/>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DAGnTU1--V8</dc:identifier>
  <dcterms:modified xsi:type="dcterms:W3CDTF">2011-08-01T06:04:30Z</dcterms:modified>
  <cp:revision>1</cp:revision>
  <dc:title>Nhóm 10_Báo cáo cuối kỳ</dc:title>
</cp:coreProperties>
</file>

<file path=docProps/thumbnail.jpeg>
</file>